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  <p:sldMasterId id="2147483718" r:id="rId5"/>
    <p:sldMasterId id="2147483784" r:id="rId6"/>
    <p:sldMasterId id="2147483791" r:id="rId7"/>
  </p:sldMasterIdLst>
  <p:notesMasterIdLst>
    <p:notesMasterId r:id="rId45"/>
  </p:notesMasterIdLst>
  <p:handoutMasterIdLst>
    <p:handoutMasterId r:id="rId46"/>
  </p:handoutMasterIdLst>
  <p:sldIdLst>
    <p:sldId id="410" r:id="rId8"/>
    <p:sldId id="514" r:id="rId9"/>
    <p:sldId id="515" r:id="rId10"/>
    <p:sldId id="426" r:id="rId11"/>
    <p:sldId id="443" r:id="rId12"/>
    <p:sldId id="523" r:id="rId13"/>
    <p:sldId id="539" r:id="rId14"/>
    <p:sldId id="540" r:id="rId15"/>
    <p:sldId id="541" r:id="rId16"/>
    <p:sldId id="441" r:id="rId17"/>
    <p:sldId id="427" r:id="rId18"/>
    <p:sldId id="545" r:id="rId19"/>
    <p:sldId id="524" r:id="rId20"/>
    <p:sldId id="546" r:id="rId21"/>
    <p:sldId id="447" r:id="rId22"/>
    <p:sldId id="431" r:id="rId23"/>
    <p:sldId id="432" r:id="rId24"/>
    <p:sldId id="397" r:id="rId25"/>
    <p:sldId id="528" r:id="rId26"/>
    <p:sldId id="455" r:id="rId27"/>
    <p:sldId id="257" r:id="rId28"/>
    <p:sldId id="529" r:id="rId29"/>
    <p:sldId id="530" r:id="rId30"/>
    <p:sldId id="531" r:id="rId31"/>
    <p:sldId id="532" r:id="rId32"/>
    <p:sldId id="533" r:id="rId33"/>
    <p:sldId id="260" r:id="rId34"/>
    <p:sldId id="450" r:id="rId35"/>
    <p:sldId id="456" r:id="rId36"/>
    <p:sldId id="262" r:id="rId37"/>
    <p:sldId id="534" r:id="rId38"/>
    <p:sldId id="265" r:id="rId39"/>
    <p:sldId id="535" r:id="rId40"/>
    <p:sldId id="536" r:id="rId41"/>
    <p:sldId id="266" r:id="rId42"/>
    <p:sldId id="537" r:id="rId43"/>
    <p:sldId id="452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63" d="100"/>
          <a:sy n="63" d="100"/>
        </p:scale>
        <p:origin x="804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B2AA4-1613-4799-92A0-AF18AD43D589}" type="doc">
      <dgm:prSet loTypeId="urn:microsoft.com/office/officeart/2005/8/layout/hProcess7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27E9B7F2-972D-4958-90DB-280806BDC2F0}">
      <dgm:prSet phldrT="[Texto]"/>
      <dgm:spPr/>
      <dgm:t>
        <a:bodyPr/>
        <a:lstStyle/>
        <a:p>
          <a:r>
            <a:rPr lang="es-PE" dirty="0"/>
            <a:t>Paint </a:t>
          </a:r>
          <a:r>
            <a:rPr lang="es-PE" dirty="0" err="1"/>
            <a:t>points</a:t>
          </a:r>
          <a:endParaRPr lang="es-PE" dirty="0"/>
        </a:p>
      </dgm:t>
    </dgm:pt>
    <dgm:pt modelId="{9B3CD055-5474-40E7-BE31-278D1FB4B9EB}" type="parTrans" cxnId="{9262FBDB-4E86-46C5-917A-83ACD7616C07}">
      <dgm:prSet/>
      <dgm:spPr/>
      <dgm:t>
        <a:bodyPr/>
        <a:lstStyle/>
        <a:p>
          <a:endParaRPr lang="es-PE"/>
        </a:p>
      </dgm:t>
    </dgm:pt>
    <dgm:pt modelId="{575A99F8-020C-45DC-8EF9-9A0F4DAE27CA}" type="sibTrans" cxnId="{9262FBDB-4E86-46C5-917A-83ACD7616C07}">
      <dgm:prSet/>
      <dgm:spPr/>
      <dgm:t>
        <a:bodyPr/>
        <a:lstStyle/>
        <a:p>
          <a:endParaRPr lang="es-PE"/>
        </a:p>
      </dgm:t>
    </dgm:pt>
    <dgm:pt modelId="{A37DDD1C-3B34-4A8E-A9AF-7C210C64EC51}">
      <dgm:prSet phldrT="[Texto]"/>
      <dgm:spPr/>
      <dgm:t>
        <a:bodyPr/>
        <a:lstStyle/>
        <a:p>
          <a:r>
            <a:rPr lang="es-PE" dirty="0"/>
            <a:t>Puntos de dolor</a:t>
          </a:r>
        </a:p>
      </dgm:t>
    </dgm:pt>
    <dgm:pt modelId="{9AD294D1-1BC3-4D28-8452-EF2ECDAF159A}" type="parTrans" cxnId="{F26B6408-CD72-4AE5-A8E5-7199EE288DD4}">
      <dgm:prSet/>
      <dgm:spPr/>
      <dgm:t>
        <a:bodyPr/>
        <a:lstStyle/>
        <a:p>
          <a:endParaRPr lang="es-PE"/>
        </a:p>
      </dgm:t>
    </dgm:pt>
    <dgm:pt modelId="{DD7FB597-A151-4D16-A0A7-DF2301006CCB}" type="sibTrans" cxnId="{F26B6408-CD72-4AE5-A8E5-7199EE288DD4}">
      <dgm:prSet/>
      <dgm:spPr/>
      <dgm:t>
        <a:bodyPr/>
        <a:lstStyle/>
        <a:p>
          <a:endParaRPr lang="es-PE"/>
        </a:p>
      </dgm:t>
    </dgm:pt>
    <dgm:pt modelId="{30A57687-19B7-445D-A1F0-A74A6DEE9125}">
      <dgm:prSet phldrT="[Texto]"/>
      <dgm:spPr/>
      <dgm:t>
        <a:bodyPr/>
        <a:lstStyle/>
        <a:p>
          <a:r>
            <a:rPr lang="es-PE" dirty="0"/>
            <a:t>Segmentación</a:t>
          </a:r>
        </a:p>
      </dgm:t>
    </dgm:pt>
    <dgm:pt modelId="{7DC324A4-47B6-497C-BAC5-79725359F025}" type="parTrans" cxnId="{08BFCF3F-D9DB-4B80-9BCB-61A6829159EA}">
      <dgm:prSet/>
      <dgm:spPr/>
      <dgm:t>
        <a:bodyPr/>
        <a:lstStyle/>
        <a:p>
          <a:endParaRPr lang="es-PE"/>
        </a:p>
      </dgm:t>
    </dgm:pt>
    <dgm:pt modelId="{F577697C-FF0A-42D1-B122-06060FCB9738}" type="sibTrans" cxnId="{08BFCF3F-D9DB-4B80-9BCB-61A6829159EA}">
      <dgm:prSet/>
      <dgm:spPr/>
      <dgm:t>
        <a:bodyPr/>
        <a:lstStyle/>
        <a:p>
          <a:endParaRPr lang="es-PE"/>
        </a:p>
      </dgm:t>
    </dgm:pt>
    <dgm:pt modelId="{AA61520C-90F1-4359-8483-783BDB9864A8}">
      <dgm:prSet phldrT="[Texto]"/>
      <dgm:spPr/>
      <dgm:t>
        <a:bodyPr/>
        <a:lstStyle/>
        <a:p>
          <a:r>
            <a:rPr lang="es-PE" dirty="0"/>
            <a:t>Target o Público objetivo</a:t>
          </a:r>
        </a:p>
      </dgm:t>
    </dgm:pt>
    <dgm:pt modelId="{3759B5B7-8766-4D28-A220-8C5333829A6A}" type="parTrans" cxnId="{4D6E81FC-53A3-40F1-99D5-5FD31D95CBED}">
      <dgm:prSet/>
      <dgm:spPr/>
      <dgm:t>
        <a:bodyPr/>
        <a:lstStyle/>
        <a:p>
          <a:endParaRPr lang="es-PE"/>
        </a:p>
      </dgm:t>
    </dgm:pt>
    <dgm:pt modelId="{71454FCC-F810-424E-B9C6-62897554E02C}" type="sibTrans" cxnId="{4D6E81FC-53A3-40F1-99D5-5FD31D95CBED}">
      <dgm:prSet/>
      <dgm:spPr/>
      <dgm:t>
        <a:bodyPr/>
        <a:lstStyle/>
        <a:p>
          <a:endParaRPr lang="es-PE"/>
        </a:p>
      </dgm:t>
    </dgm:pt>
    <dgm:pt modelId="{9A62221D-E0C6-4319-B9BF-3ECBB47D570C}">
      <dgm:prSet phldrT="[Texto]"/>
      <dgm:spPr/>
      <dgm:t>
        <a:bodyPr/>
        <a:lstStyle/>
        <a:p>
          <a:r>
            <a:rPr lang="es-PE" dirty="0"/>
            <a:t>Cliente ideal</a:t>
          </a:r>
        </a:p>
      </dgm:t>
    </dgm:pt>
    <dgm:pt modelId="{12878530-EBEE-4FFA-84CF-E0AE5471A245}" type="parTrans" cxnId="{5D595FBB-5D3B-4EAB-B3D5-1DAB04A62E65}">
      <dgm:prSet/>
      <dgm:spPr/>
      <dgm:t>
        <a:bodyPr/>
        <a:lstStyle/>
        <a:p>
          <a:endParaRPr lang="es-PE"/>
        </a:p>
      </dgm:t>
    </dgm:pt>
    <dgm:pt modelId="{9D4903A2-F215-485E-9429-58223FC6EC24}" type="sibTrans" cxnId="{5D595FBB-5D3B-4EAB-B3D5-1DAB04A62E65}">
      <dgm:prSet/>
      <dgm:spPr/>
      <dgm:t>
        <a:bodyPr/>
        <a:lstStyle/>
        <a:p>
          <a:endParaRPr lang="es-PE"/>
        </a:p>
      </dgm:t>
    </dgm:pt>
    <dgm:pt modelId="{31B13D1A-8864-4E77-B9EA-A70493B63E59}">
      <dgm:prSet phldrT="[Texto]"/>
      <dgm:spPr/>
      <dgm:t>
        <a:bodyPr/>
        <a:lstStyle/>
        <a:p>
          <a:r>
            <a:rPr lang="es-PE" dirty="0" err="1"/>
            <a:t>Buyer</a:t>
          </a:r>
          <a:r>
            <a:rPr lang="es-PE" dirty="0"/>
            <a:t> Persona</a:t>
          </a:r>
        </a:p>
      </dgm:t>
    </dgm:pt>
    <dgm:pt modelId="{EC47FDAD-DD13-4829-AD62-0F32F075A058}" type="parTrans" cxnId="{8E3C7DAB-68B0-49C3-B059-A15B1FB948CB}">
      <dgm:prSet/>
      <dgm:spPr/>
      <dgm:t>
        <a:bodyPr/>
        <a:lstStyle/>
        <a:p>
          <a:endParaRPr lang="es-PE"/>
        </a:p>
      </dgm:t>
    </dgm:pt>
    <dgm:pt modelId="{9B43089F-2106-41C1-B49D-D39C276C252C}" type="sibTrans" cxnId="{8E3C7DAB-68B0-49C3-B059-A15B1FB948CB}">
      <dgm:prSet/>
      <dgm:spPr/>
      <dgm:t>
        <a:bodyPr/>
        <a:lstStyle/>
        <a:p>
          <a:endParaRPr lang="es-PE"/>
        </a:p>
      </dgm:t>
    </dgm:pt>
    <dgm:pt modelId="{D1DED855-BDB9-44AD-85A2-F56668FB3548}" type="pres">
      <dgm:prSet presAssocID="{C08B2AA4-1613-4799-92A0-AF18AD43D589}" presName="Name0" presStyleCnt="0">
        <dgm:presLayoutVars>
          <dgm:dir/>
          <dgm:animLvl val="lvl"/>
          <dgm:resizeHandles val="exact"/>
        </dgm:presLayoutVars>
      </dgm:prSet>
      <dgm:spPr/>
    </dgm:pt>
    <dgm:pt modelId="{48542C8D-C86D-47B1-91A3-B2CA9D46738C}" type="pres">
      <dgm:prSet presAssocID="{27E9B7F2-972D-4958-90DB-280806BDC2F0}" presName="compositeNode" presStyleCnt="0">
        <dgm:presLayoutVars>
          <dgm:bulletEnabled val="1"/>
        </dgm:presLayoutVars>
      </dgm:prSet>
      <dgm:spPr/>
    </dgm:pt>
    <dgm:pt modelId="{9416EDBD-617F-4104-85F0-FD0E52D51759}" type="pres">
      <dgm:prSet presAssocID="{27E9B7F2-972D-4958-90DB-280806BDC2F0}" presName="bgRect" presStyleLbl="node1" presStyleIdx="0" presStyleCnt="3"/>
      <dgm:spPr/>
    </dgm:pt>
    <dgm:pt modelId="{0890884D-57A3-4FBB-AAE3-490582A956FA}" type="pres">
      <dgm:prSet presAssocID="{27E9B7F2-972D-4958-90DB-280806BDC2F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94CF3D60-B05B-4CAC-84A8-7212DDB2B947}" type="pres">
      <dgm:prSet presAssocID="{27E9B7F2-972D-4958-90DB-280806BDC2F0}" presName="childNode" presStyleLbl="node1" presStyleIdx="0" presStyleCnt="3">
        <dgm:presLayoutVars>
          <dgm:bulletEnabled val="1"/>
        </dgm:presLayoutVars>
      </dgm:prSet>
      <dgm:spPr/>
    </dgm:pt>
    <dgm:pt modelId="{58FEBFBC-CB66-4DFB-AA45-63874C443A8E}" type="pres">
      <dgm:prSet presAssocID="{575A99F8-020C-45DC-8EF9-9A0F4DAE27CA}" presName="hSp" presStyleCnt="0"/>
      <dgm:spPr/>
    </dgm:pt>
    <dgm:pt modelId="{C0F798D2-45E6-48F8-8AE3-986D77749C0D}" type="pres">
      <dgm:prSet presAssocID="{575A99F8-020C-45DC-8EF9-9A0F4DAE27CA}" presName="vProcSp" presStyleCnt="0"/>
      <dgm:spPr/>
    </dgm:pt>
    <dgm:pt modelId="{A9A1E46E-E98A-43DE-B6DE-4146A27F8A2C}" type="pres">
      <dgm:prSet presAssocID="{575A99F8-020C-45DC-8EF9-9A0F4DAE27CA}" presName="vSp1" presStyleCnt="0"/>
      <dgm:spPr/>
    </dgm:pt>
    <dgm:pt modelId="{0D57221C-3626-4798-A36B-FEA806C162F2}" type="pres">
      <dgm:prSet presAssocID="{575A99F8-020C-45DC-8EF9-9A0F4DAE27CA}" presName="simulatedConn" presStyleLbl="solidFgAcc1" presStyleIdx="0" presStyleCnt="2"/>
      <dgm:spPr/>
    </dgm:pt>
    <dgm:pt modelId="{73295A37-C4F1-4408-BF49-D312BFAFEA7F}" type="pres">
      <dgm:prSet presAssocID="{575A99F8-020C-45DC-8EF9-9A0F4DAE27CA}" presName="vSp2" presStyleCnt="0"/>
      <dgm:spPr/>
    </dgm:pt>
    <dgm:pt modelId="{8A47AFE9-D4EE-4343-822E-FB67E233C983}" type="pres">
      <dgm:prSet presAssocID="{575A99F8-020C-45DC-8EF9-9A0F4DAE27CA}" presName="sibTrans" presStyleCnt="0"/>
      <dgm:spPr/>
    </dgm:pt>
    <dgm:pt modelId="{73C657CC-B140-47D4-9B65-579E7BC7724F}" type="pres">
      <dgm:prSet presAssocID="{30A57687-19B7-445D-A1F0-A74A6DEE9125}" presName="compositeNode" presStyleCnt="0">
        <dgm:presLayoutVars>
          <dgm:bulletEnabled val="1"/>
        </dgm:presLayoutVars>
      </dgm:prSet>
      <dgm:spPr/>
    </dgm:pt>
    <dgm:pt modelId="{7E5E534C-64BD-492D-8CB8-02AB2833981A}" type="pres">
      <dgm:prSet presAssocID="{30A57687-19B7-445D-A1F0-A74A6DEE9125}" presName="bgRect" presStyleLbl="node1" presStyleIdx="1" presStyleCnt="3"/>
      <dgm:spPr/>
    </dgm:pt>
    <dgm:pt modelId="{4BFC1D95-3BE2-4322-9C4D-82A54F72959C}" type="pres">
      <dgm:prSet presAssocID="{30A57687-19B7-445D-A1F0-A74A6DEE912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322142AD-7665-4F91-9E14-576E7A5A6987}" type="pres">
      <dgm:prSet presAssocID="{30A57687-19B7-445D-A1F0-A74A6DEE9125}" presName="childNode" presStyleLbl="node1" presStyleIdx="1" presStyleCnt="3">
        <dgm:presLayoutVars>
          <dgm:bulletEnabled val="1"/>
        </dgm:presLayoutVars>
      </dgm:prSet>
      <dgm:spPr/>
    </dgm:pt>
    <dgm:pt modelId="{D56C1D20-CA20-4E22-92E0-0C4F384243A9}" type="pres">
      <dgm:prSet presAssocID="{F577697C-FF0A-42D1-B122-06060FCB9738}" presName="hSp" presStyleCnt="0"/>
      <dgm:spPr/>
    </dgm:pt>
    <dgm:pt modelId="{167EAFFC-8F8F-4AA2-B6A6-E95DD7DF0BC5}" type="pres">
      <dgm:prSet presAssocID="{F577697C-FF0A-42D1-B122-06060FCB9738}" presName="vProcSp" presStyleCnt="0"/>
      <dgm:spPr/>
    </dgm:pt>
    <dgm:pt modelId="{781584E7-DC6C-433C-899E-4292FF03CEFF}" type="pres">
      <dgm:prSet presAssocID="{F577697C-FF0A-42D1-B122-06060FCB9738}" presName="vSp1" presStyleCnt="0"/>
      <dgm:spPr/>
    </dgm:pt>
    <dgm:pt modelId="{EBB55886-20A0-4281-BD8B-0F2CE0AFFEAD}" type="pres">
      <dgm:prSet presAssocID="{F577697C-FF0A-42D1-B122-06060FCB9738}" presName="simulatedConn" presStyleLbl="solidFgAcc1" presStyleIdx="1" presStyleCnt="2"/>
      <dgm:spPr/>
    </dgm:pt>
    <dgm:pt modelId="{0997F85E-BD41-4669-8787-A38A6192B8FD}" type="pres">
      <dgm:prSet presAssocID="{F577697C-FF0A-42D1-B122-06060FCB9738}" presName="vSp2" presStyleCnt="0"/>
      <dgm:spPr/>
    </dgm:pt>
    <dgm:pt modelId="{D9B70262-6BE3-402F-92AD-FE9BCFDBEAEB}" type="pres">
      <dgm:prSet presAssocID="{F577697C-FF0A-42D1-B122-06060FCB9738}" presName="sibTrans" presStyleCnt="0"/>
      <dgm:spPr/>
    </dgm:pt>
    <dgm:pt modelId="{D12499A2-BC6C-4E88-9595-3E2AC409429F}" type="pres">
      <dgm:prSet presAssocID="{9A62221D-E0C6-4319-B9BF-3ECBB47D570C}" presName="compositeNode" presStyleCnt="0">
        <dgm:presLayoutVars>
          <dgm:bulletEnabled val="1"/>
        </dgm:presLayoutVars>
      </dgm:prSet>
      <dgm:spPr/>
    </dgm:pt>
    <dgm:pt modelId="{1DA3864B-17F7-4238-BBC3-141B9167831D}" type="pres">
      <dgm:prSet presAssocID="{9A62221D-E0C6-4319-B9BF-3ECBB47D570C}" presName="bgRect" presStyleLbl="node1" presStyleIdx="2" presStyleCnt="3"/>
      <dgm:spPr/>
    </dgm:pt>
    <dgm:pt modelId="{DE737C09-93CD-49F4-BE6C-B98D69A53B26}" type="pres">
      <dgm:prSet presAssocID="{9A62221D-E0C6-4319-B9BF-3ECBB47D570C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C9E152A-F15E-4939-8DBD-1E1DAA1ECE69}" type="pres">
      <dgm:prSet presAssocID="{9A62221D-E0C6-4319-B9BF-3ECBB47D570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26B6408-CD72-4AE5-A8E5-7199EE288DD4}" srcId="{27E9B7F2-972D-4958-90DB-280806BDC2F0}" destId="{A37DDD1C-3B34-4A8E-A9AF-7C210C64EC51}" srcOrd="0" destOrd="0" parTransId="{9AD294D1-1BC3-4D28-8452-EF2ECDAF159A}" sibTransId="{DD7FB597-A151-4D16-A0A7-DF2301006CCB}"/>
    <dgm:cxn modelId="{4516743B-2AD9-4253-B9DA-5859E681DFBE}" type="presOf" srcId="{A37DDD1C-3B34-4A8E-A9AF-7C210C64EC51}" destId="{94CF3D60-B05B-4CAC-84A8-7212DDB2B947}" srcOrd="0" destOrd="0" presId="urn:microsoft.com/office/officeart/2005/8/layout/hProcess7"/>
    <dgm:cxn modelId="{80AE6F3D-5DAC-4EE3-9111-2ADA554FC290}" type="presOf" srcId="{30A57687-19B7-445D-A1F0-A74A6DEE9125}" destId="{7E5E534C-64BD-492D-8CB8-02AB2833981A}" srcOrd="0" destOrd="0" presId="urn:microsoft.com/office/officeart/2005/8/layout/hProcess7"/>
    <dgm:cxn modelId="{08BFCF3F-D9DB-4B80-9BCB-61A6829159EA}" srcId="{C08B2AA4-1613-4799-92A0-AF18AD43D589}" destId="{30A57687-19B7-445D-A1F0-A74A6DEE9125}" srcOrd="1" destOrd="0" parTransId="{7DC324A4-47B6-497C-BAC5-79725359F025}" sibTransId="{F577697C-FF0A-42D1-B122-06060FCB9738}"/>
    <dgm:cxn modelId="{13E42063-E6E8-4F12-85E9-D1CE96D69FE0}" type="presOf" srcId="{27E9B7F2-972D-4958-90DB-280806BDC2F0}" destId="{0890884D-57A3-4FBB-AAE3-490582A956FA}" srcOrd="1" destOrd="0" presId="urn:microsoft.com/office/officeart/2005/8/layout/hProcess7"/>
    <dgm:cxn modelId="{F6564381-DF5B-4EB8-8AFF-F6A2142E4B8E}" type="presOf" srcId="{31B13D1A-8864-4E77-B9EA-A70493B63E59}" destId="{FC9E152A-F15E-4939-8DBD-1E1DAA1ECE69}" srcOrd="0" destOrd="0" presId="urn:microsoft.com/office/officeart/2005/8/layout/hProcess7"/>
    <dgm:cxn modelId="{E801398C-5E74-49D2-AFC1-BCC1A841C73C}" type="presOf" srcId="{30A57687-19B7-445D-A1F0-A74A6DEE9125}" destId="{4BFC1D95-3BE2-4322-9C4D-82A54F72959C}" srcOrd="1" destOrd="0" presId="urn:microsoft.com/office/officeart/2005/8/layout/hProcess7"/>
    <dgm:cxn modelId="{8F04D997-854F-4E32-9338-2162BDF8CBDC}" type="presOf" srcId="{AA61520C-90F1-4359-8483-783BDB9864A8}" destId="{322142AD-7665-4F91-9E14-576E7A5A6987}" srcOrd="0" destOrd="0" presId="urn:microsoft.com/office/officeart/2005/8/layout/hProcess7"/>
    <dgm:cxn modelId="{7866DC9D-5E9D-4774-BC2C-71EE26A66977}" type="presOf" srcId="{C08B2AA4-1613-4799-92A0-AF18AD43D589}" destId="{D1DED855-BDB9-44AD-85A2-F56668FB3548}" srcOrd="0" destOrd="0" presId="urn:microsoft.com/office/officeart/2005/8/layout/hProcess7"/>
    <dgm:cxn modelId="{8E3C7DAB-68B0-49C3-B059-A15B1FB948CB}" srcId="{9A62221D-E0C6-4319-B9BF-3ECBB47D570C}" destId="{31B13D1A-8864-4E77-B9EA-A70493B63E59}" srcOrd="0" destOrd="0" parTransId="{EC47FDAD-DD13-4829-AD62-0F32F075A058}" sibTransId="{9B43089F-2106-41C1-B49D-D39C276C252C}"/>
    <dgm:cxn modelId="{5D595FBB-5D3B-4EAB-B3D5-1DAB04A62E65}" srcId="{C08B2AA4-1613-4799-92A0-AF18AD43D589}" destId="{9A62221D-E0C6-4319-B9BF-3ECBB47D570C}" srcOrd="2" destOrd="0" parTransId="{12878530-EBEE-4FFA-84CF-E0AE5471A245}" sibTransId="{9D4903A2-F215-485E-9429-58223FC6EC24}"/>
    <dgm:cxn modelId="{C122E2CC-F751-4131-B7D4-5A7F241AC63E}" type="presOf" srcId="{27E9B7F2-972D-4958-90DB-280806BDC2F0}" destId="{9416EDBD-617F-4104-85F0-FD0E52D51759}" srcOrd="0" destOrd="0" presId="urn:microsoft.com/office/officeart/2005/8/layout/hProcess7"/>
    <dgm:cxn modelId="{7061B7DA-2548-46E2-81D4-3851E2940140}" type="presOf" srcId="{9A62221D-E0C6-4319-B9BF-3ECBB47D570C}" destId="{DE737C09-93CD-49F4-BE6C-B98D69A53B26}" srcOrd="1" destOrd="0" presId="urn:microsoft.com/office/officeart/2005/8/layout/hProcess7"/>
    <dgm:cxn modelId="{9262FBDB-4E86-46C5-917A-83ACD7616C07}" srcId="{C08B2AA4-1613-4799-92A0-AF18AD43D589}" destId="{27E9B7F2-972D-4958-90DB-280806BDC2F0}" srcOrd="0" destOrd="0" parTransId="{9B3CD055-5474-40E7-BE31-278D1FB4B9EB}" sibTransId="{575A99F8-020C-45DC-8EF9-9A0F4DAE27CA}"/>
    <dgm:cxn modelId="{BBE9C7DD-EDB1-4B72-88E6-58C3950E9623}" type="presOf" srcId="{9A62221D-E0C6-4319-B9BF-3ECBB47D570C}" destId="{1DA3864B-17F7-4238-BBC3-141B9167831D}" srcOrd="0" destOrd="0" presId="urn:microsoft.com/office/officeart/2005/8/layout/hProcess7"/>
    <dgm:cxn modelId="{4D6E81FC-53A3-40F1-99D5-5FD31D95CBED}" srcId="{30A57687-19B7-445D-A1F0-A74A6DEE9125}" destId="{AA61520C-90F1-4359-8483-783BDB9864A8}" srcOrd="0" destOrd="0" parTransId="{3759B5B7-8766-4D28-A220-8C5333829A6A}" sibTransId="{71454FCC-F810-424E-B9C6-62897554E02C}"/>
    <dgm:cxn modelId="{4BD48703-DB14-4C04-841A-36D8619F0E96}" type="presParOf" srcId="{D1DED855-BDB9-44AD-85A2-F56668FB3548}" destId="{48542C8D-C86D-47B1-91A3-B2CA9D46738C}" srcOrd="0" destOrd="0" presId="urn:microsoft.com/office/officeart/2005/8/layout/hProcess7"/>
    <dgm:cxn modelId="{F82ACC38-0B84-4344-9072-2B26E6F56BA7}" type="presParOf" srcId="{48542C8D-C86D-47B1-91A3-B2CA9D46738C}" destId="{9416EDBD-617F-4104-85F0-FD0E52D51759}" srcOrd="0" destOrd="0" presId="urn:microsoft.com/office/officeart/2005/8/layout/hProcess7"/>
    <dgm:cxn modelId="{B70E2223-62B8-49E3-A5BF-5D379F97BF50}" type="presParOf" srcId="{48542C8D-C86D-47B1-91A3-B2CA9D46738C}" destId="{0890884D-57A3-4FBB-AAE3-490582A956FA}" srcOrd="1" destOrd="0" presId="urn:microsoft.com/office/officeart/2005/8/layout/hProcess7"/>
    <dgm:cxn modelId="{4663542E-6644-4FD8-81DD-571C3135E8DF}" type="presParOf" srcId="{48542C8D-C86D-47B1-91A3-B2CA9D46738C}" destId="{94CF3D60-B05B-4CAC-84A8-7212DDB2B947}" srcOrd="2" destOrd="0" presId="urn:microsoft.com/office/officeart/2005/8/layout/hProcess7"/>
    <dgm:cxn modelId="{8F437AB8-E7C0-4C29-950D-F82980ABB93E}" type="presParOf" srcId="{D1DED855-BDB9-44AD-85A2-F56668FB3548}" destId="{58FEBFBC-CB66-4DFB-AA45-63874C443A8E}" srcOrd="1" destOrd="0" presId="urn:microsoft.com/office/officeart/2005/8/layout/hProcess7"/>
    <dgm:cxn modelId="{8527CE98-404E-4B7B-AD61-1FD72C86552B}" type="presParOf" srcId="{D1DED855-BDB9-44AD-85A2-F56668FB3548}" destId="{C0F798D2-45E6-48F8-8AE3-986D77749C0D}" srcOrd="2" destOrd="0" presId="urn:microsoft.com/office/officeart/2005/8/layout/hProcess7"/>
    <dgm:cxn modelId="{3BCFA65C-175C-44B0-BD85-1E9444BDE299}" type="presParOf" srcId="{C0F798D2-45E6-48F8-8AE3-986D77749C0D}" destId="{A9A1E46E-E98A-43DE-B6DE-4146A27F8A2C}" srcOrd="0" destOrd="0" presId="urn:microsoft.com/office/officeart/2005/8/layout/hProcess7"/>
    <dgm:cxn modelId="{2D35223F-7FC1-4EBF-AFE6-7474AB6CDEFF}" type="presParOf" srcId="{C0F798D2-45E6-48F8-8AE3-986D77749C0D}" destId="{0D57221C-3626-4798-A36B-FEA806C162F2}" srcOrd="1" destOrd="0" presId="urn:microsoft.com/office/officeart/2005/8/layout/hProcess7"/>
    <dgm:cxn modelId="{A315AAB4-0FB2-414E-897F-021E1E0C78B3}" type="presParOf" srcId="{C0F798D2-45E6-48F8-8AE3-986D77749C0D}" destId="{73295A37-C4F1-4408-BF49-D312BFAFEA7F}" srcOrd="2" destOrd="0" presId="urn:microsoft.com/office/officeart/2005/8/layout/hProcess7"/>
    <dgm:cxn modelId="{896AFDEC-171F-4F95-825A-1D0751A59BF2}" type="presParOf" srcId="{D1DED855-BDB9-44AD-85A2-F56668FB3548}" destId="{8A47AFE9-D4EE-4343-822E-FB67E233C983}" srcOrd="3" destOrd="0" presId="urn:microsoft.com/office/officeart/2005/8/layout/hProcess7"/>
    <dgm:cxn modelId="{EE5081A1-F12F-4C51-880B-1D22897ADBF4}" type="presParOf" srcId="{D1DED855-BDB9-44AD-85A2-F56668FB3548}" destId="{73C657CC-B140-47D4-9B65-579E7BC7724F}" srcOrd="4" destOrd="0" presId="urn:microsoft.com/office/officeart/2005/8/layout/hProcess7"/>
    <dgm:cxn modelId="{6751CBD1-17E9-42A6-B4A8-16C2C7B3F6A9}" type="presParOf" srcId="{73C657CC-B140-47D4-9B65-579E7BC7724F}" destId="{7E5E534C-64BD-492D-8CB8-02AB2833981A}" srcOrd="0" destOrd="0" presId="urn:microsoft.com/office/officeart/2005/8/layout/hProcess7"/>
    <dgm:cxn modelId="{D1BA7DC5-C3A7-43F8-A80E-29DFA47BB50D}" type="presParOf" srcId="{73C657CC-B140-47D4-9B65-579E7BC7724F}" destId="{4BFC1D95-3BE2-4322-9C4D-82A54F72959C}" srcOrd="1" destOrd="0" presId="urn:microsoft.com/office/officeart/2005/8/layout/hProcess7"/>
    <dgm:cxn modelId="{E0826A24-BC2D-4993-A6FA-978D890F72EC}" type="presParOf" srcId="{73C657CC-B140-47D4-9B65-579E7BC7724F}" destId="{322142AD-7665-4F91-9E14-576E7A5A6987}" srcOrd="2" destOrd="0" presId="urn:microsoft.com/office/officeart/2005/8/layout/hProcess7"/>
    <dgm:cxn modelId="{C4A5D8A3-0C06-40E2-939B-E8907FE192E8}" type="presParOf" srcId="{D1DED855-BDB9-44AD-85A2-F56668FB3548}" destId="{D56C1D20-CA20-4E22-92E0-0C4F384243A9}" srcOrd="5" destOrd="0" presId="urn:microsoft.com/office/officeart/2005/8/layout/hProcess7"/>
    <dgm:cxn modelId="{53A8E2D6-A697-4875-BE37-061A2FFE0564}" type="presParOf" srcId="{D1DED855-BDB9-44AD-85A2-F56668FB3548}" destId="{167EAFFC-8F8F-4AA2-B6A6-E95DD7DF0BC5}" srcOrd="6" destOrd="0" presId="urn:microsoft.com/office/officeart/2005/8/layout/hProcess7"/>
    <dgm:cxn modelId="{C0F49BC1-7E5A-4C4C-97A3-7E8EC6D43DCB}" type="presParOf" srcId="{167EAFFC-8F8F-4AA2-B6A6-E95DD7DF0BC5}" destId="{781584E7-DC6C-433C-899E-4292FF03CEFF}" srcOrd="0" destOrd="0" presId="urn:microsoft.com/office/officeart/2005/8/layout/hProcess7"/>
    <dgm:cxn modelId="{6F70E212-D588-430E-B025-428763B66D23}" type="presParOf" srcId="{167EAFFC-8F8F-4AA2-B6A6-E95DD7DF0BC5}" destId="{EBB55886-20A0-4281-BD8B-0F2CE0AFFEAD}" srcOrd="1" destOrd="0" presId="urn:microsoft.com/office/officeart/2005/8/layout/hProcess7"/>
    <dgm:cxn modelId="{EB14C273-BDCF-414F-BD50-E8920928120D}" type="presParOf" srcId="{167EAFFC-8F8F-4AA2-B6A6-E95DD7DF0BC5}" destId="{0997F85E-BD41-4669-8787-A38A6192B8FD}" srcOrd="2" destOrd="0" presId="urn:microsoft.com/office/officeart/2005/8/layout/hProcess7"/>
    <dgm:cxn modelId="{CA6288F1-E2D3-4C3D-AE61-3F47558D2A74}" type="presParOf" srcId="{D1DED855-BDB9-44AD-85A2-F56668FB3548}" destId="{D9B70262-6BE3-402F-92AD-FE9BCFDBEAEB}" srcOrd="7" destOrd="0" presId="urn:microsoft.com/office/officeart/2005/8/layout/hProcess7"/>
    <dgm:cxn modelId="{F870EE8E-BD1B-4CB9-8321-B757F82FCF56}" type="presParOf" srcId="{D1DED855-BDB9-44AD-85A2-F56668FB3548}" destId="{D12499A2-BC6C-4E88-9595-3E2AC409429F}" srcOrd="8" destOrd="0" presId="urn:microsoft.com/office/officeart/2005/8/layout/hProcess7"/>
    <dgm:cxn modelId="{8FB47515-6328-4A23-90EE-7FE116DF1EE6}" type="presParOf" srcId="{D12499A2-BC6C-4E88-9595-3E2AC409429F}" destId="{1DA3864B-17F7-4238-BBC3-141B9167831D}" srcOrd="0" destOrd="0" presId="urn:microsoft.com/office/officeart/2005/8/layout/hProcess7"/>
    <dgm:cxn modelId="{AC225B6E-2077-4E9D-9347-BE687AE7F0C1}" type="presParOf" srcId="{D12499A2-BC6C-4E88-9595-3E2AC409429F}" destId="{DE737C09-93CD-49F4-BE6C-B98D69A53B26}" srcOrd="1" destOrd="0" presId="urn:microsoft.com/office/officeart/2005/8/layout/hProcess7"/>
    <dgm:cxn modelId="{ACFC825D-89C7-4BF3-A63E-D450C8DC8CAB}" type="presParOf" srcId="{D12499A2-BC6C-4E88-9595-3E2AC409429F}" destId="{FC9E152A-F15E-4939-8DBD-1E1DAA1ECE6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FF977DC-056E-4DA7-BD17-31B260E4AC2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04C23CA-58DD-4C22-9E61-C2C93DB99D0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Entrevistas en Profundidad:</a:t>
          </a:r>
          <a:r>
            <a:rPr lang="es-ES" b="0" i="0" dirty="0"/>
            <a:t> </a:t>
          </a:r>
          <a:r>
            <a:rPr lang="es-ES" b="0" i="0" baseline="0" dirty="0"/>
            <a:t>Diálogo detallado con individuos para obtener información profunda. </a:t>
          </a:r>
          <a:r>
            <a:rPr lang="es-ES" b="0" i="1" baseline="0" dirty="0"/>
            <a:t>Ejem: Restaurant Gourmet</a:t>
          </a:r>
          <a:endParaRPr lang="en-US" i="1" dirty="0"/>
        </a:p>
      </dgm:t>
    </dgm:pt>
    <dgm:pt modelId="{A9F062E4-C981-4B6F-8E43-36E0C1EAE25F}" type="parTrans" cxnId="{C48F6D11-05BF-46A8-B51A-8B319EDA3D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25CA043-F6C1-457F-8671-EB940D04F21D}" type="sibTrans" cxnId="{C48F6D11-05BF-46A8-B51A-8B319EDA3D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CE7C3D-C0C4-4E20-9CF6-0C2E94117CD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dirty="0"/>
            <a:t>F</a:t>
          </a:r>
          <a:r>
            <a:rPr lang="es-ES" b="1" i="0" baseline="0" dirty="0"/>
            <a:t>ocus </a:t>
          </a:r>
          <a:r>
            <a:rPr lang="es-ES" b="1" i="0" baseline="0" dirty="0" err="1"/>
            <a:t>group</a:t>
          </a:r>
          <a:r>
            <a:rPr lang="es-ES" b="1" i="0" baseline="0" dirty="0"/>
            <a:t>:</a:t>
          </a:r>
          <a:r>
            <a:rPr lang="es-ES" b="0" i="0" baseline="0" dirty="0"/>
            <a:t> Discusión en grupo para obtener perspectivas diversas sobre un tema. </a:t>
          </a:r>
          <a:r>
            <a:rPr lang="es-ES" b="0" i="1" baseline="0" dirty="0"/>
            <a:t>Ejem: Colegio en Los Olivos.</a:t>
          </a:r>
          <a:endParaRPr lang="en-US" i="1" dirty="0"/>
        </a:p>
      </dgm:t>
    </dgm:pt>
    <dgm:pt modelId="{246D11D5-45FC-4606-8F9D-46FF2810C45A}" type="parTrans" cxnId="{887547FC-1CD9-4135-840E-1AE03ECA61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C3EBBB-B62A-49C3-A8B1-B5857E109062}" type="sibTrans" cxnId="{887547FC-1CD9-4135-840E-1AE03ECA61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122763-43BD-424F-B84E-28C98665D2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Observación Participante:</a:t>
          </a:r>
          <a:r>
            <a:rPr lang="es-ES" b="0" i="0" baseline="0" dirty="0"/>
            <a:t> Observación directa de comportamientos en su contexto natural. </a:t>
          </a:r>
          <a:r>
            <a:rPr lang="es-ES" b="0" i="1" baseline="0" dirty="0"/>
            <a:t>Ejem: Tiempo para la decisión de compra la góndola de un supermercado.</a:t>
          </a:r>
          <a:endParaRPr lang="en-US" i="1" dirty="0"/>
        </a:p>
      </dgm:t>
    </dgm:pt>
    <dgm:pt modelId="{ABB07B44-8246-4D34-9805-98E9D1097685}" type="parTrans" cxnId="{BF73E3C4-EBE6-4A9D-AB81-85D9B76747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8E1DF0-D69F-4698-ACF3-958374CE772D}" type="sibTrans" cxnId="{BF73E3C4-EBE6-4A9D-AB81-85D9B76747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10AEE4-C3C5-44D5-8ED4-C158F66C8BC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Análisis de Contenido:</a:t>
          </a:r>
          <a:r>
            <a:rPr lang="es-ES" b="0" i="0" baseline="0" dirty="0"/>
            <a:t> Análisis de textos y medios para identificar patrones y significados. </a:t>
          </a:r>
          <a:r>
            <a:rPr lang="es-ES" b="0" i="1" baseline="0" dirty="0"/>
            <a:t>Ejem: comentarios, reseñas de nuevas zapatillas.</a:t>
          </a:r>
          <a:endParaRPr lang="en-US" b="0" i="1" dirty="0"/>
        </a:p>
      </dgm:t>
    </dgm:pt>
    <dgm:pt modelId="{9DD6A3F1-6979-4092-92FE-C4C4915F7C9B}" type="parTrans" cxnId="{6795C1BD-33D9-40D8-99E3-90F093A2D2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39996D4-932D-41B2-9A35-A4BF00D0ACFE}" type="sibTrans" cxnId="{6795C1BD-33D9-40D8-99E3-90F093A2D2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AF9121-5066-434A-BD2D-301C9DD20CC8}" type="pres">
      <dgm:prSet presAssocID="{7FF977DC-056E-4DA7-BD17-31B260E4AC28}" presName="root" presStyleCnt="0">
        <dgm:presLayoutVars>
          <dgm:dir/>
          <dgm:resizeHandles val="exact"/>
        </dgm:presLayoutVars>
      </dgm:prSet>
      <dgm:spPr/>
    </dgm:pt>
    <dgm:pt modelId="{1AE5EAF5-E104-4627-9FF6-5BBB2B6C4B4C}" type="pres">
      <dgm:prSet presAssocID="{004C23CA-58DD-4C22-9E61-C2C93DB99D0B}" presName="compNode" presStyleCnt="0"/>
      <dgm:spPr/>
    </dgm:pt>
    <dgm:pt modelId="{F8A0ED7F-D963-4C5D-9B09-C840123EEC74}" type="pres">
      <dgm:prSet presAssocID="{004C23CA-58DD-4C22-9E61-C2C93DB99D0B}" presName="bgRect" presStyleLbl="bgShp" presStyleIdx="0" presStyleCnt="4"/>
      <dgm:spPr/>
    </dgm:pt>
    <dgm:pt modelId="{A5BA60B1-BD37-40C5-B658-9CADDA880744}" type="pres">
      <dgm:prSet presAssocID="{004C23CA-58DD-4C22-9E61-C2C93DB99D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CE3DB783-37CE-42EF-91CC-755F1A0D39DB}" type="pres">
      <dgm:prSet presAssocID="{004C23CA-58DD-4C22-9E61-C2C93DB99D0B}" presName="spaceRect" presStyleCnt="0"/>
      <dgm:spPr/>
    </dgm:pt>
    <dgm:pt modelId="{9422F2FA-0C7E-4CB3-B5B2-39CA759BDE8D}" type="pres">
      <dgm:prSet presAssocID="{004C23CA-58DD-4C22-9E61-C2C93DB99D0B}" presName="parTx" presStyleLbl="revTx" presStyleIdx="0" presStyleCnt="4">
        <dgm:presLayoutVars>
          <dgm:chMax val="0"/>
          <dgm:chPref val="0"/>
        </dgm:presLayoutVars>
      </dgm:prSet>
      <dgm:spPr/>
    </dgm:pt>
    <dgm:pt modelId="{FD021B3C-E571-4F2F-A702-7084AF82FF77}" type="pres">
      <dgm:prSet presAssocID="{025CA043-F6C1-457F-8671-EB940D04F21D}" presName="sibTrans" presStyleCnt="0"/>
      <dgm:spPr/>
    </dgm:pt>
    <dgm:pt modelId="{A4E6599A-AF62-4F9D-A020-9787581B81A0}" type="pres">
      <dgm:prSet presAssocID="{04CE7C3D-C0C4-4E20-9CF6-0C2E94117CDA}" presName="compNode" presStyleCnt="0"/>
      <dgm:spPr/>
    </dgm:pt>
    <dgm:pt modelId="{AAE402E3-CC5B-449B-9EDD-6FED0CF4E869}" type="pres">
      <dgm:prSet presAssocID="{04CE7C3D-C0C4-4E20-9CF6-0C2E94117CDA}" presName="bgRect" presStyleLbl="bgShp" presStyleIdx="1" presStyleCnt="4"/>
      <dgm:spPr/>
    </dgm:pt>
    <dgm:pt modelId="{CA7ABDB3-9ACD-490E-9DF1-F2EAAEEC1F0D}" type="pres">
      <dgm:prSet presAssocID="{04CE7C3D-C0C4-4E20-9CF6-0C2E94117C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C04950F2-3DBA-4ED8-8885-4F8BA49B826A}" type="pres">
      <dgm:prSet presAssocID="{04CE7C3D-C0C4-4E20-9CF6-0C2E94117CDA}" presName="spaceRect" presStyleCnt="0"/>
      <dgm:spPr/>
    </dgm:pt>
    <dgm:pt modelId="{A5C7C8D7-607F-4B85-BFA4-FB93006935E5}" type="pres">
      <dgm:prSet presAssocID="{04CE7C3D-C0C4-4E20-9CF6-0C2E94117CDA}" presName="parTx" presStyleLbl="revTx" presStyleIdx="1" presStyleCnt="4">
        <dgm:presLayoutVars>
          <dgm:chMax val="0"/>
          <dgm:chPref val="0"/>
        </dgm:presLayoutVars>
      </dgm:prSet>
      <dgm:spPr/>
    </dgm:pt>
    <dgm:pt modelId="{EA6B81BD-D978-4F17-994F-70EDC9BF2882}" type="pres">
      <dgm:prSet presAssocID="{5DC3EBBB-B62A-49C3-A8B1-B5857E109062}" presName="sibTrans" presStyleCnt="0"/>
      <dgm:spPr/>
    </dgm:pt>
    <dgm:pt modelId="{16FA1FA2-8807-480A-8F52-993CFD33D33B}" type="pres">
      <dgm:prSet presAssocID="{5E122763-43BD-424F-B84E-28C98665D210}" presName="compNode" presStyleCnt="0"/>
      <dgm:spPr/>
    </dgm:pt>
    <dgm:pt modelId="{3F7187E3-634E-49E5-B194-5E74D117325A}" type="pres">
      <dgm:prSet presAssocID="{5E122763-43BD-424F-B84E-28C98665D210}" presName="bgRect" presStyleLbl="bgShp" presStyleIdx="2" presStyleCnt="4"/>
      <dgm:spPr/>
    </dgm:pt>
    <dgm:pt modelId="{441E4241-F6DA-45C7-8FDB-B32941E29420}" type="pres">
      <dgm:prSet presAssocID="{5E122763-43BD-424F-B84E-28C98665D2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62F16838-6365-4003-9F29-7B224A5694DB}" type="pres">
      <dgm:prSet presAssocID="{5E122763-43BD-424F-B84E-28C98665D210}" presName="spaceRect" presStyleCnt="0"/>
      <dgm:spPr/>
    </dgm:pt>
    <dgm:pt modelId="{9CC964A4-E969-4120-91A4-BC57F70C0B51}" type="pres">
      <dgm:prSet presAssocID="{5E122763-43BD-424F-B84E-28C98665D210}" presName="parTx" presStyleLbl="revTx" presStyleIdx="2" presStyleCnt="4">
        <dgm:presLayoutVars>
          <dgm:chMax val="0"/>
          <dgm:chPref val="0"/>
        </dgm:presLayoutVars>
      </dgm:prSet>
      <dgm:spPr/>
    </dgm:pt>
    <dgm:pt modelId="{82DEB356-9334-4211-BBE1-97AA3BA71D42}" type="pres">
      <dgm:prSet presAssocID="{B18E1DF0-D69F-4698-ACF3-958374CE772D}" presName="sibTrans" presStyleCnt="0"/>
      <dgm:spPr/>
    </dgm:pt>
    <dgm:pt modelId="{10CC1AA1-EE43-414E-AF4E-450BA898DF4F}" type="pres">
      <dgm:prSet presAssocID="{2910AEE4-C3C5-44D5-8ED4-C158F66C8BCB}" presName="compNode" presStyleCnt="0"/>
      <dgm:spPr/>
    </dgm:pt>
    <dgm:pt modelId="{7FF304D6-635E-49AE-89CB-59A25AD4D1BA}" type="pres">
      <dgm:prSet presAssocID="{2910AEE4-C3C5-44D5-8ED4-C158F66C8BCB}" presName="bgRect" presStyleLbl="bgShp" presStyleIdx="3" presStyleCnt="4"/>
      <dgm:spPr/>
    </dgm:pt>
    <dgm:pt modelId="{67859DCE-C1E9-4DBE-8325-ED467EC8DC4E}" type="pres">
      <dgm:prSet presAssocID="{2910AEE4-C3C5-44D5-8ED4-C158F66C8B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9CFBF4-B9DF-494A-9D9E-BA46FE4CABE3}" type="pres">
      <dgm:prSet presAssocID="{2910AEE4-C3C5-44D5-8ED4-C158F66C8BCB}" presName="spaceRect" presStyleCnt="0"/>
      <dgm:spPr/>
    </dgm:pt>
    <dgm:pt modelId="{4B094FEA-BE42-4342-9CA3-EABCCDD56B9F}" type="pres">
      <dgm:prSet presAssocID="{2910AEE4-C3C5-44D5-8ED4-C158F66C8B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1EA505-2CFC-4944-B44F-74D0C086C766}" type="presOf" srcId="{04CE7C3D-C0C4-4E20-9CF6-0C2E94117CDA}" destId="{A5C7C8D7-607F-4B85-BFA4-FB93006935E5}" srcOrd="0" destOrd="0" presId="urn:microsoft.com/office/officeart/2018/2/layout/IconVerticalSolidList"/>
    <dgm:cxn modelId="{C48F6D11-05BF-46A8-B51A-8B319EDA3D9D}" srcId="{7FF977DC-056E-4DA7-BD17-31B260E4AC28}" destId="{004C23CA-58DD-4C22-9E61-C2C93DB99D0B}" srcOrd="0" destOrd="0" parTransId="{A9F062E4-C981-4B6F-8E43-36E0C1EAE25F}" sibTransId="{025CA043-F6C1-457F-8671-EB940D04F21D}"/>
    <dgm:cxn modelId="{907D1189-3036-44AF-91E3-80C090DF989E}" type="presOf" srcId="{004C23CA-58DD-4C22-9E61-C2C93DB99D0B}" destId="{9422F2FA-0C7E-4CB3-B5B2-39CA759BDE8D}" srcOrd="0" destOrd="0" presId="urn:microsoft.com/office/officeart/2018/2/layout/IconVerticalSolidList"/>
    <dgm:cxn modelId="{FA1F0DA9-24A6-46FB-8481-5E9382309EAA}" type="presOf" srcId="{5E122763-43BD-424F-B84E-28C98665D210}" destId="{9CC964A4-E969-4120-91A4-BC57F70C0B51}" srcOrd="0" destOrd="0" presId="urn:microsoft.com/office/officeart/2018/2/layout/IconVerticalSolidList"/>
    <dgm:cxn modelId="{6795C1BD-33D9-40D8-99E3-90F093A2D291}" srcId="{7FF977DC-056E-4DA7-BD17-31B260E4AC28}" destId="{2910AEE4-C3C5-44D5-8ED4-C158F66C8BCB}" srcOrd="3" destOrd="0" parTransId="{9DD6A3F1-6979-4092-92FE-C4C4915F7C9B}" sibTransId="{139996D4-932D-41B2-9A35-A4BF00D0ACFE}"/>
    <dgm:cxn modelId="{BF73E3C4-EBE6-4A9D-AB81-85D9B767472C}" srcId="{7FF977DC-056E-4DA7-BD17-31B260E4AC28}" destId="{5E122763-43BD-424F-B84E-28C98665D210}" srcOrd="2" destOrd="0" parTransId="{ABB07B44-8246-4D34-9805-98E9D1097685}" sibTransId="{B18E1DF0-D69F-4698-ACF3-958374CE772D}"/>
    <dgm:cxn modelId="{F4F564ED-0AE5-4E79-9B92-167706E08AB2}" type="presOf" srcId="{2910AEE4-C3C5-44D5-8ED4-C158F66C8BCB}" destId="{4B094FEA-BE42-4342-9CA3-EABCCDD56B9F}" srcOrd="0" destOrd="0" presId="urn:microsoft.com/office/officeart/2018/2/layout/IconVerticalSolidList"/>
    <dgm:cxn modelId="{EB1385F5-E530-4165-A438-02130FE62650}" type="presOf" srcId="{7FF977DC-056E-4DA7-BD17-31B260E4AC28}" destId="{D7AF9121-5066-434A-BD2D-301C9DD20CC8}" srcOrd="0" destOrd="0" presId="urn:microsoft.com/office/officeart/2018/2/layout/IconVerticalSolidList"/>
    <dgm:cxn modelId="{887547FC-1CD9-4135-840E-1AE03ECA619E}" srcId="{7FF977DC-056E-4DA7-BD17-31B260E4AC28}" destId="{04CE7C3D-C0C4-4E20-9CF6-0C2E94117CDA}" srcOrd="1" destOrd="0" parTransId="{246D11D5-45FC-4606-8F9D-46FF2810C45A}" sibTransId="{5DC3EBBB-B62A-49C3-A8B1-B5857E109062}"/>
    <dgm:cxn modelId="{24EB0299-0086-4A68-A847-0EF4AE88A0C3}" type="presParOf" srcId="{D7AF9121-5066-434A-BD2D-301C9DD20CC8}" destId="{1AE5EAF5-E104-4627-9FF6-5BBB2B6C4B4C}" srcOrd="0" destOrd="0" presId="urn:microsoft.com/office/officeart/2018/2/layout/IconVerticalSolidList"/>
    <dgm:cxn modelId="{52E51028-D8FB-496E-BB61-DA70088ADAC9}" type="presParOf" srcId="{1AE5EAF5-E104-4627-9FF6-5BBB2B6C4B4C}" destId="{F8A0ED7F-D963-4C5D-9B09-C840123EEC74}" srcOrd="0" destOrd="0" presId="urn:microsoft.com/office/officeart/2018/2/layout/IconVerticalSolidList"/>
    <dgm:cxn modelId="{DCBD8029-CBB5-4D1B-8D10-EE3581804ECF}" type="presParOf" srcId="{1AE5EAF5-E104-4627-9FF6-5BBB2B6C4B4C}" destId="{A5BA60B1-BD37-40C5-B658-9CADDA880744}" srcOrd="1" destOrd="0" presId="urn:microsoft.com/office/officeart/2018/2/layout/IconVerticalSolidList"/>
    <dgm:cxn modelId="{0D78128C-435A-411F-A423-81FE5B7F6171}" type="presParOf" srcId="{1AE5EAF5-E104-4627-9FF6-5BBB2B6C4B4C}" destId="{CE3DB783-37CE-42EF-91CC-755F1A0D39DB}" srcOrd="2" destOrd="0" presId="urn:microsoft.com/office/officeart/2018/2/layout/IconVerticalSolidList"/>
    <dgm:cxn modelId="{F725C3E3-B623-459B-BF1B-8072429A3BC0}" type="presParOf" srcId="{1AE5EAF5-E104-4627-9FF6-5BBB2B6C4B4C}" destId="{9422F2FA-0C7E-4CB3-B5B2-39CA759BDE8D}" srcOrd="3" destOrd="0" presId="urn:microsoft.com/office/officeart/2018/2/layout/IconVerticalSolidList"/>
    <dgm:cxn modelId="{07D2F6AA-21B0-4BC1-BDDB-DAEB027BB1E8}" type="presParOf" srcId="{D7AF9121-5066-434A-BD2D-301C9DD20CC8}" destId="{FD021B3C-E571-4F2F-A702-7084AF82FF77}" srcOrd="1" destOrd="0" presId="urn:microsoft.com/office/officeart/2018/2/layout/IconVerticalSolidList"/>
    <dgm:cxn modelId="{97046A0F-D1DC-4C12-AE60-F6B9F4E623A5}" type="presParOf" srcId="{D7AF9121-5066-434A-BD2D-301C9DD20CC8}" destId="{A4E6599A-AF62-4F9D-A020-9787581B81A0}" srcOrd="2" destOrd="0" presId="urn:microsoft.com/office/officeart/2018/2/layout/IconVerticalSolidList"/>
    <dgm:cxn modelId="{7A64A567-3DA5-4E17-AEAC-D112B0C293F8}" type="presParOf" srcId="{A4E6599A-AF62-4F9D-A020-9787581B81A0}" destId="{AAE402E3-CC5B-449B-9EDD-6FED0CF4E869}" srcOrd="0" destOrd="0" presId="urn:microsoft.com/office/officeart/2018/2/layout/IconVerticalSolidList"/>
    <dgm:cxn modelId="{53E70AEC-07CA-4CDF-9248-465B77C0AC60}" type="presParOf" srcId="{A4E6599A-AF62-4F9D-A020-9787581B81A0}" destId="{CA7ABDB3-9ACD-490E-9DF1-F2EAAEEC1F0D}" srcOrd="1" destOrd="0" presId="urn:microsoft.com/office/officeart/2018/2/layout/IconVerticalSolidList"/>
    <dgm:cxn modelId="{7AE8DA08-702C-4DCD-91AF-A8DE527EDDFE}" type="presParOf" srcId="{A4E6599A-AF62-4F9D-A020-9787581B81A0}" destId="{C04950F2-3DBA-4ED8-8885-4F8BA49B826A}" srcOrd="2" destOrd="0" presId="urn:microsoft.com/office/officeart/2018/2/layout/IconVerticalSolidList"/>
    <dgm:cxn modelId="{ADD66106-9217-4991-B695-F7B60E385403}" type="presParOf" srcId="{A4E6599A-AF62-4F9D-A020-9787581B81A0}" destId="{A5C7C8D7-607F-4B85-BFA4-FB93006935E5}" srcOrd="3" destOrd="0" presId="urn:microsoft.com/office/officeart/2018/2/layout/IconVerticalSolidList"/>
    <dgm:cxn modelId="{D6F2FD2F-0C58-4D7A-8EE3-DFF78E96E300}" type="presParOf" srcId="{D7AF9121-5066-434A-BD2D-301C9DD20CC8}" destId="{EA6B81BD-D978-4F17-994F-70EDC9BF2882}" srcOrd="3" destOrd="0" presId="urn:microsoft.com/office/officeart/2018/2/layout/IconVerticalSolidList"/>
    <dgm:cxn modelId="{9C9E371C-02A0-45CC-A618-E4C18E840925}" type="presParOf" srcId="{D7AF9121-5066-434A-BD2D-301C9DD20CC8}" destId="{16FA1FA2-8807-480A-8F52-993CFD33D33B}" srcOrd="4" destOrd="0" presId="urn:microsoft.com/office/officeart/2018/2/layout/IconVerticalSolidList"/>
    <dgm:cxn modelId="{E1180CF0-4427-4FC2-9BF4-1F8263DCF1AA}" type="presParOf" srcId="{16FA1FA2-8807-480A-8F52-993CFD33D33B}" destId="{3F7187E3-634E-49E5-B194-5E74D117325A}" srcOrd="0" destOrd="0" presId="urn:microsoft.com/office/officeart/2018/2/layout/IconVerticalSolidList"/>
    <dgm:cxn modelId="{17980452-E0EC-4627-9BC8-572FDF9DA5C2}" type="presParOf" srcId="{16FA1FA2-8807-480A-8F52-993CFD33D33B}" destId="{441E4241-F6DA-45C7-8FDB-B32941E29420}" srcOrd="1" destOrd="0" presId="urn:microsoft.com/office/officeart/2018/2/layout/IconVerticalSolidList"/>
    <dgm:cxn modelId="{D28B5720-C7D3-48D2-9FAD-7F61501E6862}" type="presParOf" srcId="{16FA1FA2-8807-480A-8F52-993CFD33D33B}" destId="{62F16838-6365-4003-9F29-7B224A5694DB}" srcOrd="2" destOrd="0" presId="urn:microsoft.com/office/officeart/2018/2/layout/IconVerticalSolidList"/>
    <dgm:cxn modelId="{0E99B76C-76A7-4699-BBF2-A524A6F7B2D6}" type="presParOf" srcId="{16FA1FA2-8807-480A-8F52-993CFD33D33B}" destId="{9CC964A4-E969-4120-91A4-BC57F70C0B51}" srcOrd="3" destOrd="0" presId="urn:microsoft.com/office/officeart/2018/2/layout/IconVerticalSolidList"/>
    <dgm:cxn modelId="{90702A7F-6CD3-4E17-8BF6-2336CFF4556D}" type="presParOf" srcId="{D7AF9121-5066-434A-BD2D-301C9DD20CC8}" destId="{82DEB356-9334-4211-BBE1-97AA3BA71D42}" srcOrd="5" destOrd="0" presId="urn:microsoft.com/office/officeart/2018/2/layout/IconVerticalSolidList"/>
    <dgm:cxn modelId="{048BF335-DC65-422D-B33B-FC45DB07CF8A}" type="presParOf" srcId="{D7AF9121-5066-434A-BD2D-301C9DD20CC8}" destId="{10CC1AA1-EE43-414E-AF4E-450BA898DF4F}" srcOrd="6" destOrd="0" presId="urn:microsoft.com/office/officeart/2018/2/layout/IconVerticalSolidList"/>
    <dgm:cxn modelId="{9674564F-052B-421A-A98A-F1AB72492CC4}" type="presParOf" srcId="{10CC1AA1-EE43-414E-AF4E-450BA898DF4F}" destId="{7FF304D6-635E-49AE-89CB-59A25AD4D1BA}" srcOrd="0" destOrd="0" presId="urn:microsoft.com/office/officeart/2018/2/layout/IconVerticalSolidList"/>
    <dgm:cxn modelId="{BE07FFAC-D73C-40C5-AF3B-05115BAAD4FA}" type="presParOf" srcId="{10CC1AA1-EE43-414E-AF4E-450BA898DF4F}" destId="{67859DCE-C1E9-4DBE-8325-ED467EC8DC4E}" srcOrd="1" destOrd="0" presId="urn:microsoft.com/office/officeart/2018/2/layout/IconVerticalSolidList"/>
    <dgm:cxn modelId="{953CACC1-CDD2-40F8-960A-96C3F4C212E7}" type="presParOf" srcId="{10CC1AA1-EE43-414E-AF4E-450BA898DF4F}" destId="{A29CFBF4-B9DF-494A-9D9E-BA46FE4CABE3}" srcOrd="2" destOrd="0" presId="urn:microsoft.com/office/officeart/2018/2/layout/IconVerticalSolidList"/>
    <dgm:cxn modelId="{2CFFB02F-E928-4A9D-8986-A7A781C4C59D}" type="presParOf" srcId="{10CC1AA1-EE43-414E-AF4E-450BA898DF4F}" destId="{4B094FEA-BE42-4342-9CA3-EABCCDD56B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9BE5710-BFE1-44C6-AC36-E907BD7E08B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5BE98CC-1D9D-4FD4-B65D-B93FF7F24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/>
            <a:t>Encuestas: </a:t>
          </a:r>
          <a:r>
            <a:rPr lang="es-ES" b="0" i="0" baseline="0"/>
            <a:t>Recolección de datos a través de cuestionarios estandarizados.</a:t>
          </a:r>
          <a:endParaRPr lang="en-US"/>
        </a:p>
      </dgm:t>
    </dgm:pt>
    <dgm:pt modelId="{05AFFE9B-E239-42EC-8F00-53C5BF7B4545}" type="parTrans" cxnId="{B1433B9E-F500-4E0F-A149-467B39700D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3168CCB-E980-48B8-B769-312EE702F471}" type="sibTrans" cxnId="{B1433B9E-F500-4E0F-A149-467B39700D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F4DDF8-513B-4CFE-B98B-E30A4EDFFBA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Experimentos: </a:t>
          </a:r>
          <a:r>
            <a:rPr lang="es-ES" b="0" i="0" baseline="0" dirty="0"/>
            <a:t>Manipulación de variables para observar efectos en resultados. </a:t>
          </a:r>
          <a:r>
            <a:rPr lang="es-ES" b="0" i="1" baseline="0" dirty="0"/>
            <a:t>Ejem: Bajar 10% del precio en 15 tiendas y mantenerlo en otras 15.</a:t>
          </a:r>
          <a:endParaRPr lang="en-US" i="1" dirty="0"/>
        </a:p>
      </dgm:t>
    </dgm:pt>
    <dgm:pt modelId="{88CDBC4A-00A1-4CA1-808C-67AA022EFCAC}" type="parTrans" cxnId="{2ECBF210-F820-4475-9183-ED9B53105D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F4CDC-0178-4DA8-B471-C19A85A75FD4}" type="sibTrans" cxnId="{2ECBF210-F820-4475-9183-ED9B53105D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352194-0D8A-48F0-90BC-357FADADBDD9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Análisis Estadístico: </a:t>
          </a:r>
          <a:r>
            <a:rPr lang="es-PE" b="0" i="0" baseline="0" dirty="0"/>
            <a:t>Uso de técnicas estadísticas para analizar datos recogidos. </a:t>
          </a:r>
          <a:endParaRPr lang="en-US" i="1" dirty="0"/>
        </a:p>
      </dgm:t>
    </dgm:pt>
    <dgm:pt modelId="{BB5CD66D-DDF1-4D15-B457-A596E5967C1B}" type="parTrans" cxnId="{9957C9D6-B8C3-44A5-8CFF-F30B419321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4A06C26-1A57-4D6D-B489-D4C49A810FC1}" type="sibTrans" cxnId="{9957C9D6-B8C3-44A5-8CFF-F30B419321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BF131A-3EC6-48E6-BF9A-D9006F56C36E}" type="pres">
      <dgm:prSet presAssocID="{59BE5710-BFE1-44C6-AC36-E907BD7E08BC}" presName="root" presStyleCnt="0">
        <dgm:presLayoutVars>
          <dgm:dir/>
          <dgm:resizeHandles val="exact"/>
        </dgm:presLayoutVars>
      </dgm:prSet>
      <dgm:spPr/>
    </dgm:pt>
    <dgm:pt modelId="{C392A0FA-6E1B-4AC7-B434-EE56B737CA24}" type="pres">
      <dgm:prSet presAssocID="{55BE98CC-1D9D-4FD4-B65D-B93FF7F241CD}" presName="compNode" presStyleCnt="0"/>
      <dgm:spPr/>
    </dgm:pt>
    <dgm:pt modelId="{6DADB786-14CD-4E3E-A51F-0B49964BF234}" type="pres">
      <dgm:prSet presAssocID="{55BE98CC-1D9D-4FD4-B65D-B93FF7F241CD}" presName="bgRect" presStyleLbl="bgShp" presStyleIdx="0" presStyleCnt="3"/>
      <dgm:spPr/>
    </dgm:pt>
    <dgm:pt modelId="{EDA1861D-D7FE-4982-A4EF-BF2CCBDC0D68}" type="pres">
      <dgm:prSet presAssocID="{55BE98CC-1D9D-4FD4-B65D-B93FF7F24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0CF0ED6-956E-432F-A6F5-FDCFA19E458B}" type="pres">
      <dgm:prSet presAssocID="{55BE98CC-1D9D-4FD4-B65D-B93FF7F241CD}" presName="spaceRect" presStyleCnt="0"/>
      <dgm:spPr/>
    </dgm:pt>
    <dgm:pt modelId="{75EE8F34-E64C-458F-B5D2-1387905CC9C3}" type="pres">
      <dgm:prSet presAssocID="{55BE98CC-1D9D-4FD4-B65D-B93FF7F241CD}" presName="parTx" presStyleLbl="revTx" presStyleIdx="0" presStyleCnt="3">
        <dgm:presLayoutVars>
          <dgm:chMax val="0"/>
          <dgm:chPref val="0"/>
        </dgm:presLayoutVars>
      </dgm:prSet>
      <dgm:spPr/>
    </dgm:pt>
    <dgm:pt modelId="{96261057-ABD2-4547-9549-0A734D3428B5}" type="pres">
      <dgm:prSet presAssocID="{F3168CCB-E980-48B8-B769-312EE702F471}" presName="sibTrans" presStyleCnt="0"/>
      <dgm:spPr/>
    </dgm:pt>
    <dgm:pt modelId="{44D24651-C6D6-4A01-A17D-0568177DDCAA}" type="pres">
      <dgm:prSet presAssocID="{D0F4DDF8-513B-4CFE-B98B-E30A4EDFFBA2}" presName="compNode" presStyleCnt="0"/>
      <dgm:spPr/>
    </dgm:pt>
    <dgm:pt modelId="{9C27DD56-0F6A-4110-B069-1B14EF08C368}" type="pres">
      <dgm:prSet presAssocID="{D0F4DDF8-513B-4CFE-B98B-E30A4EDFFBA2}" presName="bgRect" presStyleLbl="bgShp" presStyleIdx="1" presStyleCnt="3"/>
      <dgm:spPr/>
    </dgm:pt>
    <dgm:pt modelId="{219E1A37-92FC-4F98-B34E-AD77C247EC11}" type="pres">
      <dgm:prSet presAssocID="{D0F4DDF8-513B-4CFE-B98B-E30A4EDFFB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entífico"/>
        </a:ext>
      </dgm:extLst>
    </dgm:pt>
    <dgm:pt modelId="{FA939098-28FF-42EE-96B5-3801A6DEB9A4}" type="pres">
      <dgm:prSet presAssocID="{D0F4DDF8-513B-4CFE-B98B-E30A4EDFFBA2}" presName="spaceRect" presStyleCnt="0"/>
      <dgm:spPr/>
    </dgm:pt>
    <dgm:pt modelId="{5C428812-5996-430B-9236-496B0A636363}" type="pres">
      <dgm:prSet presAssocID="{D0F4DDF8-513B-4CFE-B98B-E30A4EDFFBA2}" presName="parTx" presStyleLbl="revTx" presStyleIdx="1" presStyleCnt="3">
        <dgm:presLayoutVars>
          <dgm:chMax val="0"/>
          <dgm:chPref val="0"/>
        </dgm:presLayoutVars>
      </dgm:prSet>
      <dgm:spPr/>
    </dgm:pt>
    <dgm:pt modelId="{354AC4A6-4FC0-46FA-91FA-BF320C6346C1}" type="pres">
      <dgm:prSet presAssocID="{18DF4CDC-0178-4DA8-B471-C19A85A75FD4}" presName="sibTrans" presStyleCnt="0"/>
      <dgm:spPr/>
    </dgm:pt>
    <dgm:pt modelId="{52781B31-98FD-4632-B547-39EB85C109D3}" type="pres">
      <dgm:prSet presAssocID="{9A352194-0D8A-48F0-90BC-357FADADBDD9}" presName="compNode" presStyleCnt="0"/>
      <dgm:spPr/>
    </dgm:pt>
    <dgm:pt modelId="{6F72A69C-3961-428D-A580-86B24007ADC4}" type="pres">
      <dgm:prSet presAssocID="{9A352194-0D8A-48F0-90BC-357FADADBDD9}" presName="bgRect" presStyleLbl="bgShp" presStyleIdx="2" presStyleCnt="3"/>
      <dgm:spPr/>
    </dgm:pt>
    <dgm:pt modelId="{D083B130-2AE8-48BC-8D74-57F18CA7B5F8}" type="pres">
      <dgm:prSet presAssocID="{9A352194-0D8A-48F0-90BC-357FADADBD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3D82DDE3-DE5D-44DC-B9A6-7ADE77997AF8}" type="pres">
      <dgm:prSet presAssocID="{9A352194-0D8A-48F0-90BC-357FADADBDD9}" presName="spaceRect" presStyleCnt="0"/>
      <dgm:spPr/>
    </dgm:pt>
    <dgm:pt modelId="{F95C68ED-F1A8-4B7B-B49E-9F5183654C1B}" type="pres">
      <dgm:prSet presAssocID="{9A352194-0D8A-48F0-90BC-357FADADBD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CBF210-F820-4475-9183-ED9B53105DB2}" srcId="{59BE5710-BFE1-44C6-AC36-E907BD7E08BC}" destId="{D0F4DDF8-513B-4CFE-B98B-E30A4EDFFBA2}" srcOrd="1" destOrd="0" parTransId="{88CDBC4A-00A1-4CA1-808C-67AA022EFCAC}" sibTransId="{18DF4CDC-0178-4DA8-B471-C19A85A75FD4}"/>
    <dgm:cxn modelId="{3C66F851-64F8-424D-B933-6751CCB170E6}" type="presOf" srcId="{D0F4DDF8-513B-4CFE-B98B-E30A4EDFFBA2}" destId="{5C428812-5996-430B-9236-496B0A636363}" srcOrd="0" destOrd="0" presId="urn:microsoft.com/office/officeart/2018/2/layout/IconVerticalSolidList"/>
    <dgm:cxn modelId="{F5D81E78-F315-40B2-8DCE-F4DA26109743}" type="presOf" srcId="{59BE5710-BFE1-44C6-AC36-E907BD7E08BC}" destId="{83BF131A-3EC6-48E6-BF9A-D9006F56C36E}" srcOrd="0" destOrd="0" presId="urn:microsoft.com/office/officeart/2018/2/layout/IconVerticalSolidList"/>
    <dgm:cxn modelId="{B1433B9E-F500-4E0F-A149-467B39700D42}" srcId="{59BE5710-BFE1-44C6-AC36-E907BD7E08BC}" destId="{55BE98CC-1D9D-4FD4-B65D-B93FF7F241CD}" srcOrd="0" destOrd="0" parTransId="{05AFFE9B-E239-42EC-8F00-53C5BF7B4545}" sibTransId="{F3168CCB-E980-48B8-B769-312EE702F471}"/>
    <dgm:cxn modelId="{00B36F9F-E29F-4BBD-A046-16837735D66E}" type="presOf" srcId="{9A352194-0D8A-48F0-90BC-357FADADBDD9}" destId="{F95C68ED-F1A8-4B7B-B49E-9F5183654C1B}" srcOrd="0" destOrd="0" presId="urn:microsoft.com/office/officeart/2018/2/layout/IconVerticalSolidList"/>
    <dgm:cxn modelId="{9F0181D2-617E-4DB4-A17D-4FCAABDC97CD}" type="presOf" srcId="{55BE98CC-1D9D-4FD4-B65D-B93FF7F241CD}" destId="{75EE8F34-E64C-458F-B5D2-1387905CC9C3}" srcOrd="0" destOrd="0" presId="urn:microsoft.com/office/officeart/2018/2/layout/IconVerticalSolidList"/>
    <dgm:cxn modelId="{9957C9D6-B8C3-44A5-8CFF-F30B41932100}" srcId="{59BE5710-BFE1-44C6-AC36-E907BD7E08BC}" destId="{9A352194-0D8A-48F0-90BC-357FADADBDD9}" srcOrd="2" destOrd="0" parTransId="{BB5CD66D-DDF1-4D15-B457-A596E5967C1B}" sibTransId="{64A06C26-1A57-4D6D-B489-D4C49A810FC1}"/>
    <dgm:cxn modelId="{61383713-EE97-40D4-A5ED-9D51CD1E1184}" type="presParOf" srcId="{83BF131A-3EC6-48E6-BF9A-D9006F56C36E}" destId="{C392A0FA-6E1B-4AC7-B434-EE56B737CA24}" srcOrd="0" destOrd="0" presId="urn:microsoft.com/office/officeart/2018/2/layout/IconVerticalSolidList"/>
    <dgm:cxn modelId="{B5F564D5-254B-44B4-9882-F1827621EF94}" type="presParOf" srcId="{C392A0FA-6E1B-4AC7-B434-EE56B737CA24}" destId="{6DADB786-14CD-4E3E-A51F-0B49964BF234}" srcOrd="0" destOrd="0" presId="urn:microsoft.com/office/officeart/2018/2/layout/IconVerticalSolidList"/>
    <dgm:cxn modelId="{054F14C1-4D5C-4DD1-8F3D-5A56661558BE}" type="presParOf" srcId="{C392A0FA-6E1B-4AC7-B434-EE56B737CA24}" destId="{EDA1861D-D7FE-4982-A4EF-BF2CCBDC0D68}" srcOrd="1" destOrd="0" presId="urn:microsoft.com/office/officeart/2018/2/layout/IconVerticalSolidList"/>
    <dgm:cxn modelId="{829FDCA9-B5B4-40DD-88D0-46EDAB26EB5B}" type="presParOf" srcId="{C392A0FA-6E1B-4AC7-B434-EE56B737CA24}" destId="{70CF0ED6-956E-432F-A6F5-FDCFA19E458B}" srcOrd="2" destOrd="0" presId="urn:microsoft.com/office/officeart/2018/2/layout/IconVerticalSolidList"/>
    <dgm:cxn modelId="{0981795E-3A7B-4ED6-BF79-6E37629A69A3}" type="presParOf" srcId="{C392A0FA-6E1B-4AC7-B434-EE56B737CA24}" destId="{75EE8F34-E64C-458F-B5D2-1387905CC9C3}" srcOrd="3" destOrd="0" presId="urn:microsoft.com/office/officeart/2018/2/layout/IconVerticalSolidList"/>
    <dgm:cxn modelId="{A2D72E08-5899-40A4-8148-FE06E040975E}" type="presParOf" srcId="{83BF131A-3EC6-48E6-BF9A-D9006F56C36E}" destId="{96261057-ABD2-4547-9549-0A734D3428B5}" srcOrd="1" destOrd="0" presId="urn:microsoft.com/office/officeart/2018/2/layout/IconVerticalSolidList"/>
    <dgm:cxn modelId="{9E7FB248-CDDE-437A-B227-2B3614E557E2}" type="presParOf" srcId="{83BF131A-3EC6-48E6-BF9A-D9006F56C36E}" destId="{44D24651-C6D6-4A01-A17D-0568177DDCAA}" srcOrd="2" destOrd="0" presId="urn:microsoft.com/office/officeart/2018/2/layout/IconVerticalSolidList"/>
    <dgm:cxn modelId="{E0AE828C-72EB-4D8E-A89F-77A06B92C3A2}" type="presParOf" srcId="{44D24651-C6D6-4A01-A17D-0568177DDCAA}" destId="{9C27DD56-0F6A-4110-B069-1B14EF08C368}" srcOrd="0" destOrd="0" presId="urn:microsoft.com/office/officeart/2018/2/layout/IconVerticalSolidList"/>
    <dgm:cxn modelId="{00C43B95-66E4-4F64-90AE-916BC26C91AC}" type="presParOf" srcId="{44D24651-C6D6-4A01-A17D-0568177DDCAA}" destId="{219E1A37-92FC-4F98-B34E-AD77C247EC11}" srcOrd="1" destOrd="0" presId="urn:microsoft.com/office/officeart/2018/2/layout/IconVerticalSolidList"/>
    <dgm:cxn modelId="{9BBF4F59-B27B-44FD-B427-EDC6B22B6886}" type="presParOf" srcId="{44D24651-C6D6-4A01-A17D-0568177DDCAA}" destId="{FA939098-28FF-42EE-96B5-3801A6DEB9A4}" srcOrd="2" destOrd="0" presId="urn:microsoft.com/office/officeart/2018/2/layout/IconVerticalSolidList"/>
    <dgm:cxn modelId="{670B56DE-2276-49A8-9E5D-DEBD3541F5C9}" type="presParOf" srcId="{44D24651-C6D6-4A01-A17D-0568177DDCAA}" destId="{5C428812-5996-430B-9236-496B0A636363}" srcOrd="3" destOrd="0" presId="urn:microsoft.com/office/officeart/2018/2/layout/IconVerticalSolidList"/>
    <dgm:cxn modelId="{DCB28723-4EB0-4093-8B14-11A14D8BDC9C}" type="presParOf" srcId="{83BF131A-3EC6-48E6-BF9A-D9006F56C36E}" destId="{354AC4A6-4FC0-46FA-91FA-BF320C6346C1}" srcOrd="3" destOrd="0" presId="urn:microsoft.com/office/officeart/2018/2/layout/IconVerticalSolidList"/>
    <dgm:cxn modelId="{3E85BA70-DF43-410E-A363-079DA7417550}" type="presParOf" srcId="{83BF131A-3EC6-48E6-BF9A-D9006F56C36E}" destId="{52781B31-98FD-4632-B547-39EB85C109D3}" srcOrd="4" destOrd="0" presId="urn:microsoft.com/office/officeart/2018/2/layout/IconVerticalSolidList"/>
    <dgm:cxn modelId="{45125A67-CEA9-4F0F-A815-75B802F26655}" type="presParOf" srcId="{52781B31-98FD-4632-B547-39EB85C109D3}" destId="{6F72A69C-3961-428D-A580-86B24007ADC4}" srcOrd="0" destOrd="0" presId="urn:microsoft.com/office/officeart/2018/2/layout/IconVerticalSolidList"/>
    <dgm:cxn modelId="{5EC3323B-6132-452E-9FDC-868EE1E96928}" type="presParOf" srcId="{52781B31-98FD-4632-B547-39EB85C109D3}" destId="{D083B130-2AE8-48BC-8D74-57F18CA7B5F8}" srcOrd="1" destOrd="0" presId="urn:microsoft.com/office/officeart/2018/2/layout/IconVerticalSolidList"/>
    <dgm:cxn modelId="{15C5F794-45EA-4D21-AFD3-48B3233A74BA}" type="presParOf" srcId="{52781B31-98FD-4632-B547-39EB85C109D3}" destId="{3D82DDE3-DE5D-44DC-B9A6-7ADE77997AF8}" srcOrd="2" destOrd="0" presId="urn:microsoft.com/office/officeart/2018/2/layout/IconVerticalSolidList"/>
    <dgm:cxn modelId="{04295138-3021-4D95-8DEB-2826AC2348F5}" type="presParOf" srcId="{52781B31-98FD-4632-B547-39EB85C109D3}" destId="{F95C68ED-F1A8-4B7B-B49E-9F5183654C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6EDBD-617F-4104-85F0-FD0E52D51759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Paint </a:t>
          </a:r>
          <a:r>
            <a:rPr lang="es-PE" sz="3000" kern="1200" dirty="0" err="1"/>
            <a:t>points</a:t>
          </a:r>
          <a:endParaRPr lang="es-PE" sz="3000" kern="1200" dirty="0"/>
        </a:p>
      </dsp:txBody>
      <dsp:txXfrm rot="16200000">
        <a:off x="-1037070" y="2158725"/>
        <a:ext cx="2604801" cy="529431"/>
      </dsp:txXfrm>
    </dsp:sp>
    <dsp:sp modelId="{94CF3D60-B05B-4CAC-84A8-7212DDB2B947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/>
            <a:t>Puntos de dolor</a:t>
          </a:r>
        </a:p>
      </dsp:txBody>
      <dsp:txXfrm>
        <a:off x="530046" y="1121039"/>
        <a:ext cx="1972131" cy="3176587"/>
      </dsp:txXfrm>
    </dsp:sp>
    <dsp:sp modelId="{7E5E534C-64BD-492D-8CB8-02AB2833981A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Segmentación</a:t>
          </a:r>
        </a:p>
      </dsp:txBody>
      <dsp:txXfrm rot="16200000">
        <a:off x="1702736" y="2158725"/>
        <a:ext cx="2604801" cy="529431"/>
      </dsp:txXfrm>
    </dsp:sp>
    <dsp:sp modelId="{0D57221C-3626-4798-A36B-FEA806C162F2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42AD-7665-4F91-9E14-576E7A5A6987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/>
            <a:t>Target o Público objetivo</a:t>
          </a:r>
        </a:p>
      </dsp:txBody>
      <dsp:txXfrm>
        <a:off x="3269853" y="1121039"/>
        <a:ext cx="1972131" cy="3176587"/>
      </dsp:txXfrm>
    </dsp:sp>
    <dsp:sp modelId="{1DA3864B-17F7-4238-BBC3-141B9167831D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Cliente ideal</a:t>
          </a:r>
        </a:p>
      </dsp:txBody>
      <dsp:txXfrm rot="16200000">
        <a:off x="4442543" y="2158725"/>
        <a:ext cx="2604801" cy="529431"/>
      </dsp:txXfrm>
    </dsp:sp>
    <dsp:sp modelId="{EBB55886-20A0-4281-BD8B-0F2CE0AFFEAD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E152A-F15E-4939-8DBD-1E1DAA1ECE69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 err="1"/>
            <a:t>Buyer</a:t>
          </a:r>
          <a:r>
            <a:rPr lang="es-PE" sz="4600" kern="1200" dirty="0"/>
            <a:t> Persona</a:t>
          </a:r>
        </a:p>
      </dsp:txBody>
      <dsp:txXfrm>
        <a:off x="6009659" y="1121039"/>
        <a:ext cx="1972131" cy="3176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0ED7F-D963-4C5D-9B09-C840123EEC74}">
      <dsp:nvSpPr>
        <dsp:cNvPr id="0" name=""/>
        <dsp:cNvSpPr/>
      </dsp:nvSpPr>
      <dsp:spPr>
        <a:xfrm>
          <a:off x="0" y="1509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A60B1-BD37-40C5-B658-9CADDA880744}">
      <dsp:nvSpPr>
        <dsp:cNvPr id="0" name=""/>
        <dsp:cNvSpPr/>
      </dsp:nvSpPr>
      <dsp:spPr>
        <a:xfrm>
          <a:off x="231410" y="173633"/>
          <a:ext cx="420746" cy="420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2F2FA-0C7E-4CB3-B5B2-39CA759BDE8D}">
      <dsp:nvSpPr>
        <dsp:cNvPr id="0" name=""/>
        <dsp:cNvSpPr/>
      </dsp:nvSpPr>
      <dsp:spPr>
        <a:xfrm>
          <a:off x="883568" y="1509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Entrevistas en Profundidad:</a:t>
          </a:r>
          <a:r>
            <a:rPr lang="es-ES" sz="1900" b="0" i="0" kern="1200" dirty="0"/>
            <a:t> </a:t>
          </a:r>
          <a:r>
            <a:rPr lang="es-ES" sz="1900" b="0" i="0" kern="1200" baseline="0" dirty="0"/>
            <a:t>Diálogo detallado con individuos para obtener información profunda. </a:t>
          </a:r>
          <a:r>
            <a:rPr lang="es-ES" sz="1900" b="0" i="1" kern="1200" baseline="0" dirty="0"/>
            <a:t>Ejem: Restaurant Gourmet</a:t>
          </a:r>
          <a:endParaRPr lang="en-US" sz="1900" i="1" kern="1200" dirty="0"/>
        </a:p>
      </dsp:txBody>
      <dsp:txXfrm>
        <a:off x="883568" y="1509"/>
        <a:ext cx="10089231" cy="764993"/>
      </dsp:txXfrm>
    </dsp:sp>
    <dsp:sp modelId="{AAE402E3-CC5B-449B-9EDD-6FED0CF4E869}">
      <dsp:nvSpPr>
        <dsp:cNvPr id="0" name=""/>
        <dsp:cNvSpPr/>
      </dsp:nvSpPr>
      <dsp:spPr>
        <a:xfrm>
          <a:off x="0" y="957751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ABDB3-9ACD-490E-9DF1-F2EAAEEC1F0D}">
      <dsp:nvSpPr>
        <dsp:cNvPr id="0" name=""/>
        <dsp:cNvSpPr/>
      </dsp:nvSpPr>
      <dsp:spPr>
        <a:xfrm>
          <a:off x="231410" y="1129875"/>
          <a:ext cx="420746" cy="420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7C8D7-607F-4B85-BFA4-FB93006935E5}">
      <dsp:nvSpPr>
        <dsp:cNvPr id="0" name=""/>
        <dsp:cNvSpPr/>
      </dsp:nvSpPr>
      <dsp:spPr>
        <a:xfrm>
          <a:off x="883568" y="957751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dirty="0"/>
            <a:t>F</a:t>
          </a:r>
          <a:r>
            <a:rPr lang="es-ES" sz="1900" b="1" i="0" kern="1200" baseline="0" dirty="0"/>
            <a:t>ocus </a:t>
          </a:r>
          <a:r>
            <a:rPr lang="es-ES" sz="1900" b="1" i="0" kern="1200" baseline="0" dirty="0" err="1"/>
            <a:t>group</a:t>
          </a:r>
          <a:r>
            <a:rPr lang="es-ES" sz="1900" b="1" i="0" kern="1200" baseline="0" dirty="0"/>
            <a:t>:</a:t>
          </a:r>
          <a:r>
            <a:rPr lang="es-ES" sz="1900" b="0" i="0" kern="1200" baseline="0" dirty="0"/>
            <a:t> Discusión en grupo para obtener perspectivas diversas sobre un tema. </a:t>
          </a:r>
          <a:r>
            <a:rPr lang="es-ES" sz="1900" b="0" i="1" kern="1200" baseline="0" dirty="0"/>
            <a:t>Ejem: Colegio en Los Olivos.</a:t>
          </a:r>
          <a:endParaRPr lang="en-US" sz="1900" i="1" kern="1200" dirty="0"/>
        </a:p>
      </dsp:txBody>
      <dsp:txXfrm>
        <a:off x="883568" y="957751"/>
        <a:ext cx="10089231" cy="764993"/>
      </dsp:txXfrm>
    </dsp:sp>
    <dsp:sp modelId="{3F7187E3-634E-49E5-B194-5E74D117325A}">
      <dsp:nvSpPr>
        <dsp:cNvPr id="0" name=""/>
        <dsp:cNvSpPr/>
      </dsp:nvSpPr>
      <dsp:spPr>
        <a:xfrm>
          <a:off x="0" y="1913994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E4241-F6DA-45C7-8FDB-B32941E29420}">
      <dsp:nvSpPr>
        <dsp:cNvPr id="0" name=""/>
        <dsp:cNvSpPr/>
      </dsp:nvSpPr>
      <dsp:spPr>
        <a:xfrm>
          <a:off x="231410" y="2086117"/>
          <a:ext cx="420746" cy="420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964A4-E969-4120-91A4-BC57F70C0B51}">
      <dsp:nvSpPr>
        <dsp:cNvPr id="0" name=""/>
        <dsp:cNvSpPr/>
      </dsp:nvSpPr>
      <dsp:spPr>
        <a:xfrm>
          <a:off x="883568" y="1913994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Observación Participante:</a:t>
          </a:r>
          <a:r>
            <a:rPr lang="es-ES" sz="1900" b="0" i="0" kern="1200" baseline="0" dirty="0"/>
            <a:t> Observación directa de comportamientos en su contexto natural. </a:t>
          </a:r>
          <a:r>
            <a:rPr lang="es-ES" sz="1900" b="0" i="1" kern="1200" baseline="0" dirty="0"/>
            <a:t>Ejem: Tiempo para la decisión de compra la góndola de un supermercado.</a:t>
          </a:r>
          <a:endParaRPr lang="en-US" sz="1900" i="1" kern="1200" dirty="0"/>
        </a:p>
      </dsp:txBody>
      <dsp:txXfrm>
        <a:off x="883568" y="1913994"/>
        <a:ext cx="10089231" cy="764993"/>
      </dsp:txXfrm>
    </dsp:sp>
    <dsp:sp modelId="{7FF304D6-635E-49AE-89CB-59A25AD4D1BA}">
      <dsp:nvSpPr>
        <dsp:cNvPr id="0" name=""/>
        <dsp:cNvSpPr/>
      </dsp:nvSpPr>
      <dsp:spPr>
        <a:xfrm>
          <a:off x="0" y="2870236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59DCE-C1E9-4DBE-8325-ED467EC8DC4E}">
      <dsp:nvSpPr>
        <dsp:cNvPr id="0" name=""/>
        <dsp:cNvSpPr/>
      </dsp:nvSpPr>
      <dsp:spPr>
        <a:xfrm>
          <a:off x="231410" y="3042360"/>
          <a:ext cx="420746" cy="420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94FEA-BE42-4342-9CA3-EABCCDD56B9F}">
      <dsp:nvSpPr>
        <dsp:cNvPr id="0" name=""/>
        <dsp:cNvSpPr/>
      </dsp:nvSpPr>
      <dsp:spPr>
        <a:xfrm>
          <a:off x="883568" y="2870236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Análisis de Contenido:</a:t>
          </a:r>
          <a:r>
            <a:rPr lang="es-ES" sz="1900" b="0" i="0" kern="1200" baseline="0" dirty="0"/>
            <a:t> Análisis de textos y medios para identificar patrones y significados. </a:t>
          </a:r>
          <a:r>
            <a:rPr lang="es-ES" sz="1900" b="0" i="1" kern="1200" baseline="0" dirty="0"/>
            <a:t>Ejem: comentarios, reseñas de nuevas zapatillas.</a:t>
          </a:r>
          <a:endParaRPr lang="en-US" sz="1900" b="0" i="1" kern="1200" dirty="0"/>
        </a:p>
      </dsp:txBody>
      <dsp:txXfrm>
        <a:off x="883568" y="2870236"/>
        <a:ext cx="10089231" cy="7649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DB786-14CD-4E3E-A51F-0B49964BF234}">
      <dsp:nvSpPr>
        <dsp:cNvPr id="0" name=""/>
        <dsp:cNvSpPr/>
      </dsp:nvSpPr>
      <dsp:spPr>
        <a:xfrm>
          <a:off x="0" y="443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1861D-D7FE-4982-A4EF-BF2CCBDC0D68}">
      <dsp:nvSpPr>
        <dsp:cNvPr id="0" name=""/>
        <dsp:cNvSpPr/>
      </dsp:nvSpPr>
      <dsp:spPr>
        <a:xfrm>
          <a:off x="314241" y="234177"/>
          <a:ext cx="571348" cy="571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E8F34-E64C-458F-B5D2-1387905CC9C3}">
      <dsp:nvSpPr>
        <dsp:cNvPr id="0" name=""/>
        <dsp:cNvSpPr/>
      </dsp:nvSpPr>
      <dsp:spPr>
        <a:xfrm>
          <a:off x="1199831" y="443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 baseline="0"/>
            <a:t>Encuestas: </a:t>
          </a:r>
          <a:r>
            <a:rPr lang="es-ES" sz="2300" b="0" i="0" kern="1200" baseline="0"/>
            <a:t>Recolección de datos a través de cuestionarios estandarizados.</a:t>
          </a:r>
          <a:endParaRPr lang="en-US" sz="2300" kern="1200"/>
        </a:p>
      </dsp:txBody>
      <dsp:txXfrm>
        <a:off x="1199831" y="443"/>
        <a:ext cx="9772968" cy="1038814"/>
      </dsp:txXfrm>
    </dsp:sp>
    <dsp:sp modelId="{9C27DD56-0F6A-4110-B069-1B14EF08C368}">
      <dsp:nvSpPr>
        <dsp:cNvPr id="0" name=""/>
        <dsp:cNvSpPr/>
      </dsp:nvSpPr>
      <dsp:spPr>
        <a:xfrm>
          <a:off x="0" y="1298962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E1A37-92FC-4F98-B34E-AD77C247EC11}">
      <dsp:nvSpPr>
        <dsp:cNvPr id="0" name=""/>
        <dsp:cNvSpPr/>
      </dsp:nvSpPr>
      <dsp:spPr>
        <a:xfrm>
          <a:off x="314241" y="1532695"/>
          <a:ext cx="571348" cy="571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28812-5996-430B-9236-496B0A636363}">
      <dsp:nvSpPr>
        <dsp:cNvPr id="0" name=""/>
        <dsp:cNvSpPr/>
      </dsp:nvSpPr>
      <dsp:spPr>
        <a:xfrm>
          <a:off x="1199831" y="1298962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 baseline="0" dirty="0"/>
            <a:t>Experimentos: </a:t>
          </a:r>
          <a:r>
            <a:rPr lang="es-ES" sz="2300" b="0" i="0" kern="1200" baseline="0" dirty="0"/>
            <a:t>Manipulación de variables para observar efectos en resultados. </a:t>
          </a:r>
          <a:r>
            <a:rPr lang="es-ES" sz="2300" b="0" i="1" kern="1200" baseline="0" dirty="0"/>
            <a:t>Ejem: Bajar 10% del precio en 15 tiendas y mantenerlo en otras 15.</a:t>
          </a:r>
          <a:endParaRPr lang="en-US" sz="2300" i="1" kern="1200" dirty="0"/>
        </a:p>
      </dsp:txBody>
      <dsp:txXfrm>
        <a:off x="1199831" y="1298962"/>
        <a:ext cx="9772968" cy="1038814"/>
      </dsp:txXfrm>
    </dsp:sp>
    <dsp:sp modelId="{6F72A69C-3961-428D-A580-86B24007ADC4}">
      <dsp:nvSpPr>
        <dsp:cNvPr id="0" name=""/>
        <dsp:cNvSpPr/>
      </dsp:nvSpPr>
      <dsp:spPr>
        <a:xfrm>
          <a:off x="0" y="2597481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3B130-2AE8-48BC-8D74-57F18CA7B5F8}">
      <dsp:nvSpPr>
        <dsp:cNvPr id="0" name=""/>
        <dsp:cNvSpPr/>
      </dsp:nvSpPr>
      <dsp:spPr>
        <a:xfrm>
          <a:off x="314241" y="2831214"/>
          <a:ext cx="571348" cy="571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68ED-F1A8-4B7B-B49E-9F5183654C1B}">
      <dsp:nvSpPr>
        <dsp:cNvPr id="0" name=""/>
        <dsp:cNvSpPr/>
      </dsp:nvSpPr>
      <dsp:spPr>
        <a:xfrm>
          <a:off x="1199831" y="2597481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i="0" kern="1200" baseline="0" dirty="0"/>
            <a:t>Análisis Estadístico: </a:t>
          </a:r>
          <a:r>
            <a:rPr lang="es-PE" sz="2300" b="0" i="0" kern="1200" baseline="0" dirty="0"/>
            <a:t>Uso de técnicas estadísticas para analizar datos recogidos. </a:t>
          </a:r>
          <a:endParaRPr lang="en-US" sz="2300" i="1" kern="1200" dirty="0"/>
        </a:p>
      </dsp:txBody>
      <dsp:txXfrm>
        <a:off x="1199831" y="2597481"/>
        <a:ext cx="9772968" cy="1038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27/04/2025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27/04/2025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254C-D5FF-5353-4CB7-7FD58ADC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F6CCD8-E95C-4CA4-EC37-E4747E538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3A591C-59A4-0D49-CE9D-7A9D58520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0C2ABE-6599-132A-ED21-0EBB13EC5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950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86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64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049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098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49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033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744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428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62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26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4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88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61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36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038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077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5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77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30434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D6A80-ED95-35A1-4E7F-676E19A7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E11C19-0CBC-D5EF-672E-3252667C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1F2B68-0B01-7E52-48FC-5FD46021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B0689-A5F7-4CF2-B77E-EA3F760FA5B8}" type="datetimeFigureOut">
              <a:rPr lang="es-PE" smtClean="0"/>
              <a:t>27/04/2025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6687D2-80A9-EF49-1353-08E669E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91A8C-E33C-792C-981E-A14BD4CF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F5A9-1044-47F2-95C5-FE8D57E19B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5365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97372D-FF84-6A43-BDBE-CA1C6C61A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FB40213A-9FD4-0944-9DDA-421F27945398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6D4EFE03-96A4-C943-A95B-C5632A942FD7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84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13BA316-3942-294E-B705-6F4B4C8E641E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1FF74B-3F96-9F48-8A7A-43B563A51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CBE05DAB-279D-5647-8853-635F039111A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79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410DC900-36DE-0C44-9413-0CEDD4DE0A3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5F6EC8-BBDF-0E43-A2AA-1D099CE72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2A2FC3C1-2036-304E-8EC4-20941008FC9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0F8FFB0-CA62-2D44-A739-C0E5EE625598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4762500" cy="17113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E6F3E-FCD9-5742-9E26-F7EA7310F2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03FB908F-5AA7-CC4E-9C6D-F814BAA4A3CE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449140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9050D-F472-BB46-9550-21FCF6795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B7B9E78-9EEF-4942-BE46-D2F8D7494EF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5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89A546-F44F-EB40-9514-26980D6AF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025F4C1C-87CE-5849-8F53-AF942A8FA6F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58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2713DB34-7067-0A4F-BA29-1493DB3603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474586D-E82F-C147-9166-17FC8CEAF387}"/>
              </a:ext>
            </a:extLst>
          </p:cNvPr>
          <p:cNvSpPr/>
          <p:nvPr userDrawn="1"/>
        </p:nvSpPr>
        <p:spPr>
          <a:xfrm>
            <a:off x="762000" y="3429000"/>
            <a:ext cx="114300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65B563-EEB2-9A42-AE0E-AFF1E0C35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6FB3B58C-EF26-754A-A132-E0049ED0F3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50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762000" y="0"/>
            <a:ext cx="1143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n-US" noProof="0" dirty="0" err="1"/>
              <a:t>i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E49A45-3D78-0748-A3EA-601A89769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FC1DCF2-31D8-7042-96F1-9B356E11220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8149301-90F9-9B48-82AB-A405F540DC0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571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D1B0A9-3AEF-8843-8D44-0A87CBD2B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7666BD4-4884-284A-AFA8-38E7EDE32C5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B71A382-B61B-0244-B72C-1F18763052F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5ED8C3-2D1E-BE47-B1C3-739D40206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7E68D59-A1A4-B54A-8BC8-DB34A2E8FE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E26C7CF-C543-7141-836B-2A1879650453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64770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3FBB6D-CA24-8E4D-95E7-044E0FA2D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CE20A0A6-6D1F-8F48-BF6A-8912B4F2FBE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E0AC71-E70C-D14F-B2F0-0BBE10B7D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5A222253-D484-3047-8033-C1C305922D1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32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FCF339-451F-3A4B-9765-6FF634171E3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8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1FA916-35F9-794D-9143-79540E80E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7E6EA90-E22D-064B-8408-D8DE42C76E1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1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762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E56309-3EE8-0340-940E-C1DABE31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F83BB-519D-FC44-A94F-CA89273C3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B61530A5-71E3-444D-85F0-B82417FA102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0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514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C3F9527-AA25-544A-AEF4-91AD519E8438}"/>
              </a:ext>
            </a:extLst>
          </p:cNvPr>
          <p:cNvSpPr/>
          <p:nvPr userDrawn="1"/>
        </p:nvSpPr>
        <p:spPr>
          <a:xfrm>
            <a:off x="1714500" y="1714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1714500"/>
            <a:ext cx="6667500" cy="2371399"/>
          </a:xfrm>
        </p:spPr>
        <p:txBody>
          <a:bodyPr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952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9A8A4-F4CC-BB46-933D-A726F433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F2B98CE2-21EA-A24F-936F-3DF2F7A70E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1DD9DA7-40D7-EB43-8258-A6D8A04249FA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D1A8CC-1BE6-B04D-B932-119453582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6E34A59A-0C8E-6844-810B-03F26E29DDBC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4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48ED55-AAD6-C642-96B8-1F65EA81BC0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825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B06D76-4B87-1D44-B43D-24672CD2D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8BF58DC-49D5-7B4A-B137-34DE6FE69A5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0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02FE23B8-0709-7846-A452-B2EA067B07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4470A4-8FEB-8C4A-95C6-62B5C1789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4" name="Slide Number Placeholder 24">
            <a:extLst>
              <a:ext uri="{FF2B5EF4-FFF2-40B4-BE49-F238E27FC236}">
                <a16:creationId xmlns:a16="http://schemas.microsoft.com/office/drawing/2014/main" id="{3583F841-8E0F-A74E-B24E-3F18542F450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6AC43452-2A38-154D-B368-6DD38F6111A9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672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200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27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D9E7BE-A13E-C148-BB26-1DFF97A43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7E4E344A-285D-9740-9CF3-ADBE7B96EDEF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028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E3B95E-3689-E548-B856-63192571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6444EFE9-FE23-EC4F-BF42-9C65423FF4E6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5C3EE3E-282C-DF4A-A068-388BEE5863F9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2867025" cy="22320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1525" y="0"/>
            <a:ext cx="1905000" cy="1711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28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2A42CA-2BAC-CB4C-B1E3-4AD376AE5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EEEF684A-E652-4C47-8251-6D063F27D62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41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C1007DB-F625-E444-870B-5E53BB62A08A}"/>
              </a:ext>
            </a:extLst>
          </p:cNvPr>
          <p:cNvSpPr/>
          <p:nvPr userDrawn="1"/>
        </p:nvSpPr>
        <p:spPr>
          <a:xfrm>
            <a:off x="1714500" y="3786188"/>
            <a:ext cx="381000" cy="61912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1" y="3848100"/>
            <a:ext cx="2857500" cy="1574800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0"/>
            <a:ext cx="5715000" cy="34321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3432175"/>
            <a:ext cx="5715000" cy="34258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35CCF5-A4CA-8E44-9D56-57B45700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DC524E3D-0513-C44E-A63F-C7A48DC7102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01244C-99E6-CF40-88AD-2AD2E9E539FE}"/>
              </a:ext>
            </a:extLst>
          </p:cNvPr>
          <p:cNvSpPr/>
          <p:nvPr userDrawn="1"/>
        </p:nvSpPr>
        <p:spPr>
          <a:xfrm>
            <a:off x="6284913" y="3429000"/>
            <a:ext cx="38735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4105275" y="2477295"/>
            <a:ext cx="4743450" cy="593327"/>
          </a:xfrm>
        </p:spPr>
        <p:txBody>
          <a:bodyPr tIns="0"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1717676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82000" y="762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87000" y="34290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14500" y="4191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31881" y="59055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568950" y="3040261"/>
            <a:ext cx="1816100" cy="228600"/>
          </a:xfrm>
        </p:spPr>
        <p:txBody>
          <a:bodyPr wrap="square">
            <a:noAutofit/>
          </a:bodyPr>
          <a:lstStyle>
            <a:lvl1pPr algn="ctr">
              <a:defRPr sz="1100" b="0" i="0">
                <a:solidFill>
                  <a:schemeClr val="tx2">
                    <a:alpha val="70000"/>
                  </a:schemeClr>
                </a:solidFill>
                <a:latin typeface="Calibre Light" panose="020B0303030202060203" pitchFamily="34" charset="77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A6A5B8A-D703-9041-8426-95086EDD0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85BD3A74-BFBE-994B-A221-C403A71BED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535B4D9-C075-024C-AA7B-C0689CA643E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507F6E4-7969-5142-9954-54B377D569CD}"/>
              </a:ext>
            </a:extLst>
          </p:cNvPr>
          <p:cNvSpPr/>
          <p:nvPr userDrawn="1"/>
        </p:nvSpPr>
        <p:spPr>
          <a:xfrm>
            <a:off x="11239500" y="1714500"/>
            <a:ext cx="952500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71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19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952500"/>
            <a:ext cx="1905000" cy="4191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3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DF5FAB-4312-054E-A36D-1B608127F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16D3B605-2AC1-C745-BB5C-9E65811522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30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CA5A8F4E-3838-1440-825F-C0B90195C1F5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6498" y="1714500"/>
            <a:ext cx="3803002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E94E33-B4A7-0146-B564-B4DF35CA0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D4D461A-19B2-3C45-9F9E-CDB5290D8A1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836040D-B1BE-7742-A013-83B4224CB121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01501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72000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592899" y="1714500"/>
            <a:ext cx="3407060" cy="2169437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029C64-F1C0-914F-B9D6-EFBABC02A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5722709-12F6-FB44-924D-5B76C4798FA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65E8D9B-6137-CF4F-B986-DBDFFFA96AA3}"/>
              </a:ext>
            </a:extLst>
          </p:cNvPr>
          <p:cNvSpPr/>
          <p:nvPr userDrawn="1"/>
        </p:nvSpPr>
        <p:spPr>
          <a:xfrm>
            <a:off x="6484938" y="0"/>
            <a:ext cx="3802062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3383280" rIns="274320" bIns="0"/>
          <a:lstStyle/>
          <a:p>
            <a:pPr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200" b="1" dirty="0">
              <a:solidFill>
                <a:srgbClr val="4640E1"/>
              </a:solidFill>
              <a:latin typeface="Montserrat Bold"/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200900" y="952500"/>
            <a:ext cx="4038599" cy="5905500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A0306-D50E-5344-8918-4B095BCC7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8E97166-1526-B740-84B2-BCC37CE9EC5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34AE1AAB-3E2A-3C41-B163-22CC6F853F9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71887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629274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586661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44048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9E0BC56-5661-6A41-B41F-8B3C80908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8EC02E-A1FE-4048-A25D-C9006C9AD1A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0187611-1B87-1245-AB47-1272CF1585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19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52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429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334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E29C17-484B-824C-AFD4-C3C652F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51F47EB8-4811-374E-908E-2B5C0543DF8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8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ADD6C3B-E013-9A4E-A5E5-349B4F72B8F4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4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1655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6166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677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F9F328-94E6-D34E-BC9B-7D9D9CE0F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2C7F1D29-CA16-CF4B-AC5E-1E94614B49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964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E0A3D8AE-0E5C-9942-8664-6475408222BE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2000" y="0"/>
            <a:ext cx="485775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0722F8-42C6-B74E-9832-248F66EB0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56E3B5C-3539-7843-AC29-BBB9FF52E24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907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8CE62BCC-FEED-0544-801F-88EC3C2C0F42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75114" y="952499"/>
            <a:ext cx="3508375" cy="4953001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6EDCF7-09BA-6A47-8D14-3512AF4F4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4BDA1536-9C55-1A4F-8A62-53D014DCD1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60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B8CE792D-5570-5147-A30C-3CAC520420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714500" y="2562564"/>
            <a:ext cx="4762500" cy="4295436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D3AC79-0AF4-084D-B649-E4A70B51B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91139DC0-2422-114D-8DA8-2D65B8298B9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30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76146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572000" y="2339423"/>
            <a:ext cx="1905000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67854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563708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6A887-AE17-C64D-B579-33012F3B8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342020C1-0A9C-B549-A649-4D7A8AF08E0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7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283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CF5AD8D-C6BE-FE4A-B3EC-BDDCCEA8728C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6667500" cy="1570891"/>
          </a:xfrm>
        </p:spPr>
        <p:txBody>
          <a:bodyPr/>
          <a:lstStyle>
            <a:lvl1pPr>
              <a:lnSpc>
                <a:spcPct val="100000"/>
              </a:lnSpc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29500" y="952500"/>
            <a:ext cx="3810000" cy="5905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E6ADDE-D987-4C43-B5DD-9D089AC87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1FBDC407-4AE7-114A-AED9-D9A9D7801A8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4D98A8C-BDB2-3048-B700-CA5329D6E9E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24D7B20-E8C5-BA4D-B2E2-75E5D6709A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1014413"/>
            <a:ext cx="6792912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0374" y="1162050"/>
            <a:ext cx="6486525" cy="36671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53A2CD-D160-3B45-BC44-7D1D1A3D7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51D82521-0B7D-6A49-BB37-766D5FCA36B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B1949EA-04E5-5345-B815-1A64603ADA2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1450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7952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48"/>
          <p:cNvSpPr>
            <a:spLocks noGrp="1"/>
          </p:cNvSpPr>
          <p:nvPr>
            <p:ph type="pic" sz="quarter" idx="16"/>
          </p:nvPr>
        </p:nvSpPr>
        <p:spPr>
          <a:xfrm>
            <a:off x="564454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49"/>
          <p:cNvSpPr>
            <a:spLocks noGrp="1"/>
          </p:cNvSpPr>
          <p:nvPr>
            <p:ph type="pic" sz="quarter" idx="17"/>
          </p:nvPr>
        </p:nvSpPr>
        <p:spPr>
          <a:xfrm>
            <a:off x="760956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50"/>
          <p:cNvSpPr>
            <a:spLocks noGrp="1"/>
          </p:cNvSpPr>
          <p:nvPr>
            <p:ph type="pic" sz="quarter" idx="18"/>
          </p:nvPr>
        </p:nvSpPr>
        <p:spPr>
          <a:xfrm>
            <a:off x="9574581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4D2FF8-BBD1-0144-B5F7-4845AE4A6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67B9D757-CD8D-714A-BD2F-6BC94FE3FE8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7C8534B-7570-F842-A83A-1CCDBA9C849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51332" y="2482859"/>
            <a:ext cx="1327118" cy="2871130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882EAB-189B-4646-BCF1-2940EE569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0297700-0271-0049-9D9C-F507E77EDBD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3CB6240-04D2-F949-A63A-B3746834190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7000" y="2878915"/>
            <a:ext cx="4180269" cy="2615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562339-EDF3-1C4E-ABFB-FE21AE05C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6CDD0E60-663C-DE4B-A48E-1851CE3FB3D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08A3B7E-0C0A-F74C-835B-80642810F731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9A99AE-6379-C546-A99B-F97AAFA42C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57D870CD-9CAF-A049-A2BE-A1E1FBDFDEA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400674" y="3429000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335084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469440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5F4A5E-F467-1F4E-A81A-D61A14CC1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90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2626D89-411F-AF4C-B5A5-7758A33D4EE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62915" y="1507121"/>
            <a:ext cx="1777985" cy="3843757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B9D48E-35E5-9B4C-81AF-2632ADB6B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0F37CB8A-00F1-2346-8EBD-B53E955FE2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4661AAB-E154-234D-AA75-FA6C454A6D42}"/>
              </a:ext>
            </a:extLst>
          </p:cNvPr>
          <p:cNvSpPr/>
          <p:nvPr userDrawn="1"/>
        </p:nvSpPr>
        <p:spPr>
          <a:xfrm>
            <a:off x="766763" y="0"/>
            <a:ext cx="11425237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20D795-6A25-4E46-A2C9-88BC6C2EA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9EEDDF1-FE2F-2742-B20C-096FDFF781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168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A32C00CF-ACDA-C74F-93E8-AE4892A244AD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118184" y="10550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334890" y="23123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DE668-9AFA-F544-9547-7E32B3938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B8E47109-1694-654A-9554-CAA052E2413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6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8E37715-9CAE-C74B-8EB9-05A0C36BC66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1656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82935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382936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80510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80511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4520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653722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7653722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951300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0375439" y="3428999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DE2C4CA-2B58-0A4E-9130-399C29D65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22" name="Slide Number Placeholder 24">
            <a:extLst>
              <a:ext uri="{FF2B5EF4-FFF2-40B4-BE49-F238E27FC236}">
                <a16:creationId xmlns:a16="http://schemas.microsoft.com/office/drawing/2014/main" id="{265CCE26-45A2-4C45-A265-756E7CB85A9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54C29B3F-96CC-7D4B-9F12-8E28580D3E1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77596" y="2168525"/>
            <a:ext cx="2033179" cy="2527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CCD956-96DE-6C43-A270-F223F9FE8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9887B608-8CD0-1544-8088-9EE536E0789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A7F364AF-C81A-F04F-B3A3-1D1FDB423A38}"/>
              </a:ext>
            </a:extLst>
          </p:cNvPr>
          <p:cNvSpPr/>
          <p:nvPr userDrawn="1"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79FB6-7CE9-E14F-9A59-C7D9D8DE9553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85658" y="5006792"/>
            <a:ext cx="1294083" cy="2792255"/>
          </a:xfrm>
          <a:prstGeom prst="roundRect">
            <a:avLst>
              <a:gd name="adj" fmla="val 7691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1304" y="44075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985658" y="176783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984999" y="-1471500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821304" y="3657362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E2B8B5F-9F21-EF45-8DA9-5D5782FE6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A3604582-BE08-C243-BA36-03F5216C07B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0657DFA-A060-A342-8E22-5326F8B17D60}"/>
              </a:ext>
            </a:extLst>
          </p:cNvPr>
          <p:cNvSpPr/>
          <p:nvPr userDrawn="1"/>
        </p:nvSpPr>
        <p:spPr>
          <a:xfrm>
            <a:off x="8382000" y="0"/>
            <a:ext cx="38100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60C0A0B-DC6B-BD4C-A0CB-5E013DEECDC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277530" y="1657350"/>
            <a:ext cx="6033407" cy="3429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3498BD-6B97-8E4C-8FF1-125C53AA8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6255FA7-8861-5F42-8309-EC1B2485D449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2501"/>
            <a:ext cx="9525000" cy="762000"/>
          </a:xfrm>
        </p:spPr>
        <p:txBody>
          <a:bodyPr tIns="0" anchor="ctr"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942011"/>
            <a:ext cx="7620000" cy="271944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8072B-450E-7947-9B97-B294DFCE1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562FA1FE-1EC0-D14B-9578-7B35D2BF414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429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714501"/>
            <a:ext cx="7620000" cy="294695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026E3B-662C-A746-AECE-FC4119A24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793317E5-65B1-C643-AEB7-37B74AABF0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5900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2695" y="1100455"/>
            <a:ext cx="9706609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3833" y="3611054"/>
            <a:ext cx="9784333" cy="92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3310890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00774497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62000" cy="5901055"/>
          </a:xfrm>
          <a:custGeom>
            <a:avLst/>
            <a:gdLst/>
            <a:ahLst/>
            <a:cxnLst/>
            <a:rect l="l" t="t" r="r" b="b"/>
            <a:pathLst>
              <a:path w="762000" h="5901055">
                <a:moveTo>
                  <a:pt x="0" y="5900432"/>
                </a:moveTo>
                <a:lnTo>
                  <a:pt x="762000" y="5900432"/>
                </a:lnTo>
                <a:lnTo>
                  <a:pt x="762000" y="0"/>
                </a:lnTo>
                <a:lnTo>
                  <a:pt x="0" y="0"/>
                </a:lnTo>
                <a:lnTo>
                  <a:pt x="0" y="5900432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477000" y="952500"/>
            <a:ext cx="381000" cy="62865"/>
          </a:xfrm>
          <a:custGeom>
            <a:avLst/>
            <a:gdLst/>
            <a:ahLst/>
            <a:cxnLst/>
            <a:rect l="l" t="t" r="r" b="b"/>
            <a:pathLst>
              <a:path w="381000" h="62865">
                <a:moveTo>
                  <a:pt x="381000" y="0"/>
                </a:moveTo>
                <a:lnTo>
                  <a:pt x="0" y="0"/>
                </a:lnTo>
                <a:lnTo>
                  <a:pt x="0" y="62484"/>
                </a:lnTo>
                <a:lnTo>
                  <a:pt x="381000" y="62484"/>
                </a:lnTo>
                <a:lnTo>
                  <a:pt x="381000" y="0"/>
                </a:lnTo>
                <a:close/>
              </a:path>
            </a:pathLst>
          </a:custGeom>
          <a:solidFill>
            <a:srgbClr val="3969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900432"/>
            <a:ext cx="760095" cy="957580"/>
          </a:xfrm>
          <a:custGeom>
            <a:avLst/>
            <a:gdLst/>
            <a:ahLst/>
            <a:cxnLst/>
            <a:rect l="l" t="t" r="r" b="b"/>
            <a:pathLst>
              <a:path w="760095" h="957579">
                <a:moveTo>
                  <a:pt x="0" y="957566"/>
                </a:moveTo>
                <a:lnTo>
                  <a:pt x="757772" y="957566"/>
                </a:lnTo>
                <a:lnTo>
                  <a:pt x="757772" y="1100"/>
                </a:lnTo>
                <a:lnTo>
                  <a:pt x="0" y="1100"/>
                </a:lnTo>
                <a:lnTo>
                  <a:pt x="0" y="957566"/>
                </a:lnTo>
                <a:close/>
              </a:path>
            </a:pathLst>
          </a:custGeom>
          <a:solidFill>
            <a:srgbClr val="343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463858"/>
            <a:ext cx="704850" cy="482600"/>
          </a:xfrm>
          <a:custGeom>
            <a:avLst/>
            <a:gdLst/>
            <a:ahLst/>
            <a:cxnLst/>
            <a:rect l="l" t="t" r="r" b="b"/>
            <a:pathLst>
              <a:path w="704850" h="482600">
                <a:moveTo>
                  <a:pt x="0" y="2752"/>
                </a:moveTo>
                <a:lnTo>
                  <a:pt x="0" y="484442"/>
                </a:lnTo>
                <a:lnTo>
                  <a:pt x="703207" y="484442"/>
                </a:lnTo>
                <a:lnTo>
                  <a:pt x="0" y="2752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106632"/>
            <a:ext cx="74295" cy="10795"/>
          </a:xfrm>
          <a:custGeom>
            <a:avLst/>
            <a:gdLst/>
            <a:ahLst/>
            <a:cxnLst/>
            <a:rect l="l" t="t" r="r" b="b"/>
            <a:pathLst>
              <a:path w="74295" h="10795">
                <a:moveTo>
                  <a:pt x="0" y="2013"/>
                </a:moveTo>
                <a:lnTo>
                  <a:pt x="0" y="12610"/>
                </a:lnTo>
                <a:lnTo>
                  <a:pt x="73900" y="12610"/>
                </a:lnTo>
                <a:lnTo>
                  <a:pt x="0" y="2013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622110"/>
            <a:ext cx="77470" cy="277495"/>
          </a:xfrm>
          <a:custGeom>
            <a:avLst/>
            <a:gdLst/>
            <a:ahLst/>
            <a:cxnLst/>
            <a:rect l="l" t="t" r="r" b="b"/>
            <a:pathLst>
              <a:path w="77470" h="277495">
                <a:moveTo>
                  <a:pt x="0" y="1420"/>
                </a:moveTo>
                <a:lnTo>
                  <a:pt x="0" y="278322"/>
                </a:lnTo>
                <a:lnTo>
                  <a:pt x="76842" y="278322"/>
                </a:lnTo>
                <a:lnTo>
                  <a:pt x="0" y="1420"/>
                </a:lnTo>
                <a:close/>
              </a:path>
            </a:pathLst>
          </a:custGeom>
          <a:solidFill>
            <a:srgbClr val="EC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5708" y="1562006"/>
            <a:ext cx="676275" cy="496570"/>
          </a:xfrm>
          <a:custGeom>
            <a:avLst/>
            <a:gdLst/>
            <a:ahLst/>
            <a:cxnLst/>
            <a:rect l="l" t="t" r="r" b="b"/>
            <a:pathLst>
              <a:path w="676275" h="496569">
                <a:moveTo>
                  <a:pt x="674427" y="6089"/>
                </a:moveTo>
                <a:lnTo>
                  <a:pt x="-193" y="501870"/>
                </a:lnTo>
                <a:lnTo>
                  <a:pt x="673776" y="501870"/>
                </a:lnTo>
                <a:lnTo>
                  <a:pt x="674427" y="6089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0"/>
            <a:ext cx="102870" cy="84455"/>
          </a:xfrm>
          <a:custGeom>
            <a:avLst/>
            <a:gdLst/>
            <a:ahLst/>
            <a:cxnLst/>
            <a:rect l="l" t="t" r="r" b="b"/>
            <a:pathLst>
              <a:path w="102870" h="84455">
                <a:moveTo>
                  <a:pt x="102237" y="7894"/>
                </a:moveTo>
                <a:lnTo>
                  <a:pt x="0" y="7894"/>
                </a:lnTo>
                <a:lnTo>
                  <a:pt x="0" y="91836"/>
                </a:lnTo>
                <a:lnTo>
                  <a:pt x="102237" y="7894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291866" y="0"/>
            <a:ext cx="281940" cy="412115"/>
          </a:xfrm>
          <a:custGeom>
            <a:avLst/>
            <a:gdLst/>
            <a:ahLst/>
            <a:cxnLst/>
            <a:rect l="l" t="t" r="r" b="b"/>
            <a:pathLst>
              <a:path w="281939" h="412115">
                <a:moveTo>
                  <a:pt x="281760" y="0"/>
                </a:moveTo>
                <a:lnTo>
                  <a:pt x="42" y="0"/>
                </a:lnTo>
                <a:lnTo>
                  <a:pt x="0" y="412024"/>
                </a:lnTo>
                <a:lnTo>
                  <a:pt x="281760" y="0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67948428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1038040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36496588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13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219561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98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7005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18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7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168234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4001180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9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4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210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9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994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032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958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36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13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3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63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9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1" r:id="rId6"/>
    <p:sldLayoutId id="2147483698" r:id="rId7"/>
    <p:sldLayoutId id="2147483700" r:id="rId8"/>
    <p:sldLayoutId id="2147483709" r:id="rId9"/>
    <p:sldLayoutId id="2147483708" r:id="rId10"/>
    <p:sldLayoutId id="2147483706" r:id="rId11"/>
    <p:sldLayoutId id="2147483705" r:id="rId12"/>
    <p:sldLayoutId id="2147483704" r:id="rId13"/>
    <p:sldLayoutId id="2147483703" r:id="rId14"/>
    <p:sldLayoutId id="2147483857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5666B6-CC15-824C-805E-54A670EA67F9}"/>
              </a:ext>
            </a:extLst>
          </p:cNvPr>
          <p:cNvSpPr/>
          <p:nvPr/>
        </p:nvSpPr>
        <p:spPr>
          <a:xfrm>
            <a:off x="0" y="0"/>
            <a:ext cx="762000" cy="6867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CO" sz="1400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EF21-1EB1-6A4F-873B-3FC5B96E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A6199-C2B1-EB44-AB47-0E8B9A32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26" name="Slide Number Placeholder 24">
            <a:extLst>
              <a:ext uri="{FF2B5EF4-FFF2-40B4-BE49-F238E27FC236}">
                <a16:creationId xmlns:a16="http://schemas.microsoft.com/office/drawing/2014/main" id="{A1CAE748-FF17-2144-A4FA-16F90D3357C8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rgbClr val="3A69EE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rgbClr val="3A69EE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2813" rtl="0" eaLnBrk="1" fontAlgn="base" hangingPunct="1">
        <a:spcBef>
          <a:spcPct val="0"/>
        </a:spcBef>
        <a:spcAft>
          <a:spcPct val="0"/>
        </a:spcAft>
        <a:defRPr sz="4000" b="0" i="0" kern="1200" spc="-100">
          <a:solidFill>
            <a:schemeClr val="tx2"/>
          </a:solidFill>
          <a:latin typeface="Calibre" panose="020B0503030202060203" pitchFamily="34" charset="77"/>
          <a:ea typeface="Calibre" panose="020B0503030202060203" pitchFamily="34" charset="77"/>
          <a:cs typeface="Calibre" panose="020B0503030202060203" pitchFamily="34" charset="77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9pPr>
    </p:titleStyle>
    <p:bodyStyle>
      <a:lvl1pPr algn="l" defTabSz="912813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1pPr>
      <a:lvl2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2pPr>
      <a:lvl3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b="0" i="0" kern="1200">
          <a:solidFill>
            <a:schemeClr val="tx1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3pPr>
      <a:lvl4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4pPr>
      <a:lvl5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7998"/>
                </a:moveTo>
                <a:lnTo>
                  <a:pt x="762000" y="6857998"/>
                </a:lnTo>
                <a:lnTo>
                  <a:pt x="762000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00432"/>
            <a:ext cx="753110" cy="957580"/>
          </a:xfrm>
          <a:custGeom>
            <a:avLst/>
            <a:gdLst/>
            <a:ahLst/>
            <a:cxnLst/>
            <a:rect l="l" t="t" r="r" b="b"/>
            <a:pathLst>
              <a:path w="753110" h="957579">
                <a:moveTo>
                  <a:pt x="751331" y="1100"/>
                </a:moveTo>
                <a:lnTo>
                  <a:pt x="0" y="1100"/>
                </a:lnTo>
                <a:lnTo>
                  <a:pt x="0" y="957564"/>
                </a:lnTo>
                <a:lnTo>
                  <a:pt x="751331" y="957564"/>
                </a:lnTo>
                <a:lnTo>
                  <a:pt x="751331" y="1100"/>
                </a:lnTo>
                <a:close/>
              </a:path>
            </a:pathLst>
          </a:custGeom>
          <a:solidFill>
            <a:srgbClr val="343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641304"/>
            <a:ext cx="753110" cy="625475"/>
          </a:xfrm>
          <a:custGeom>
            <a:avLst/>
            <a:gdLst/>
            <a:ahLst/>
            <a:cxnLst/>
            <a:rect l="l" t="t" r="r" b="b"/>
            <a:pathLst>
              <a:path w="753110" h="625475">
                <a:moveTo>
                  <a:pt x="0" y="3698"/>
                </a:moveTo>
                <a:lnTo>
                  <a:pt x="0" y="627927"/>
                </a:lnTo>
                <a:lnTo>
                  <a:pt x="751331" y="627927"/>
                </a:lnTo>
                <a:lnTo>
                  <a:pt x="751331" y="472359"/>
                </a:lnTo>
                <a:lnTo>
                  <a:pt x="0" y="3698"/>
                </a:lnTo>
                <a:close/>
              </a:path>
            </a:pathLst>
          </a:custGeom>
          <a:solidFill>
            <a:srgbClr val="A08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01770" y="1736424"/>
            <a:ext cx="51435" cy="32384"/>
          </a:xfrm>
          <a:custGeom>
            <a:avLst/>
            <a:gdLst/>
            <a:ahLst/>
            <a:cxnLst/>
            <a:rect l="l" t="t" r="r" b="b"/>
            <a:pathLst>
              <a:path w="51434" h="32385">
                <a:moveTo>
                  <a:pt x="45790" y="5888"/>
                </a:moveTo>
                <a:lnTo>
                  <a:pt x="-1518" y="5888"/>
                </a:lnTo>
                <a:lnTo>
                  <a:pt x="49561" y="37789"/>
                </a:lnTo>
                <a:lnTo>
                  <a:pt x="49561" y="8241"/>
                </a:lnTo>
                <a:lnTo>
                  <a:pt x="45790" y="5888"/>
                </a:lnTo>
                <a:close/>
              </a:path>
            </a:pathLst>
          </a:custGeom>
          <a:solidFill>
            <a:srgbClr val="FFC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2"/>
            <a:ext cx="751840" cy="759460"/>
          </a:xfrm>
          <a:custGeom>
            <a:avLst/>
            <a:gdLst/>
            <a:ahLst/>
            <a:cxnLst/>
            <a:rect l="l" t="t" r="r" b="b"/>
            <a:pathLst>
              <a:path w="751840" h="759460">
                <a:moveTo>
                  <a:pt x="751319" y="350024"/>
                </a:moveTo>
                <a:lnTo>
                  <a:pt x="729818" y="343789"/>
                </a:lnTo>
                <a:lnTo>
                  <a:pt x="344754" y="343789"/>
                </a:lnTo>
                <a:lnTo>
                  <a:pt x="630047" y="0"/>
                </a:lnTo>
                <a:lnTo>
                  <a:pt x="0" y="0"/>
                </a:lnTo>
                <a:lnTo>
                  <a:pt x="0" y="343789"/>
                </a:lnTo>
                <a:lnTo>
                  <a:pt x="0" y="502945"/>
                </a:lnTo>
                <a:lnTo>
                  <a:pt x="0" y="759244"/>
                </a:lnTo>
                <a:lnTo>
                  <a:pt x="171221" y="552907"/>
                </a:lnTo>
                <a:lnTo>
                  <a:pt x="751319" y="722122"/>
                </a:lnTo>
                <a:lnTo>
                  <a:pt x="751319" y="350024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140016"/>
            <a:ext cx="146050" cy="372110"/>
          </a:xfrm>
          <a:custGeom>
            <a:avLst/>
            <a:gdLst/>
            <a:ahLst/>
            <a:cxnLst/>
            <a:rect l="l" t="t" r="r" b="b"/>
            <a:pathLst>
              <a:path w="146050" h="372110">
                <a:moveTo>
                  <a:pt x="0" y="1974"/>
                </a:moveTo>
                <a:lnTo>
                  <a:pt x="0" y="373126"/>
                </a:lnTo>
                <a:lnTo>
                  <a:pt x="145295" y="19399"/>
                </a:lnTo>
                <a:lnTo>
                  <a:pt x="129319" y="15839"/>
                </a:lnTo>
                <a:lnTo>
                  <a:pt x="82736" y="8385"/>
                </a:lnTo>
                <a:lnTo>
                  <a:pt x="35309" y="3738"/>
                </a:lnTo>
                <a:lnTo>
                  <a:pt x="0" y="1974"/>
                </a:lnTo>
                <a:close/>
              </a:path>
            </a:pathLst>
          </a:custGeom>
          <a:solidFill>
            <a:srgbClr val="0082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5947" y="2808223"/>
            <a:ext cx="8960104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75942" y="3333877"/>
            <a:ext cx="9040114" cy="142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9793" y="6318351"/>
            <a:ext cx="103504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4/27/2025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9877" y="6305651"/>
            <a:ext cx="28067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00739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sldNum="0"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3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>
          <p15:clr>
            <a:srgbClr val="547EBF"/>
          </p15:clr>
        </p15:guide>
        <p15:guide id="2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hax.com/g-buyer-person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amboobalance.pe/" TargetMode="Externa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bujos en un papel de colores">
            <a:extLst>
              <a:ext uri="{FF2B5EF4-FFF2-40B4-BE49-F238E27FC236}">
                <a16:creationId xmlns:a16="http://schemas.microsoft.com/office/drawing/2014/main" id="{294CE3C5-275C-0F85-947C-2AA9A1175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1" y="1165906"/>
            <a:ext cx="5715990" cy="3204134"/>
          </a:xfr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defPPr>
              <a:defRPr lang="es-ES"/>
            </a:defPPr>
          </a:lstStyle>
          <a:p>
            <a:pPr>
              <a:lnSpc>
                <a:spcPct val="90000"/>
              </a:lnSpc>
            </a:pPr>
            <a:r>
              <a:rPr lang="en-US" sz="4400" dirty="0" err="1"/>
              <a:t>Identificación</a:t>
            </a:r>
            <a:r>
              <a:rPr lang="en-US" sz="4400" dirty="0"/>
              <a:t> del Mercado Meta y </a:t>
            </a:r>
            <a:r>
              <a:rPr lang="en-US" sz="4400" dirty="0" err="1"/>
              <a:t>Estrategia</a:t>
            </a:r>
            <a:r>
              <a:rPr lang="en-US" sz="4400" dirty="0"/>
              <a:t> de </a:t>
            </a:r>
            <a:r>
              <a:rPr lang="en-US" sz="4400" dirty="0" err="1"/>
              <a:t>segmentación</a:t>
            </a:r>
            <a:endParaRPr lang="en-US" sz="4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381" y="4370041"/>
            <a:ext cx="5715990" cy="365246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Sesiones</a:t>
            </a:r>
            <a:r>
              <a:rPr lang="en-US" sz="2000" dirty="0">
                <a:solidFill>
                  <a:schemeClr val="bg1"/>
                </a:solidFill>
              </a:rPr>
              <a:t> 3 y 4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88842D-186E-D484-F909-4C55AAB4A5EE}"/>
              </a:ext>
            </a:extLst>
          </p:cNvPr>
          <p:cNvSpPr txBox="1"/>
          <p:nvPr/>
        </p:nvSpPr>
        <p:spPr>
          <a:xfrm>
            <a:off x="1246909" y="2439421"/>
            <a:ext cx="57493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bg1"/>
                </a:solidFill>
              </a:rPr>
              <a:t>Es el arquetipo del cliente perfecto</a:t>
            </a:r>
            <a:r>
              <a:rPr lang="es-ES" dirty="0">
                <a:solidFill>
                  <a:schemeClr val="bg1"/>
                </a:solidFill>
              </a:rPr>
              <a:t> (semi ficticio)</a:t>
            </a:r>
            <a:endParaRPr lang="es-ES" sz="1800" dirty="0">
              <a:solidFill>
                <a:schemeClr val="bg1"/>
              </a:solidFill>
            </a:endParaRPr>
          </a:p>
          <a:p>
            <a:pPr>
              <a:buSzPts val="1800"/>
            </a:pPr>
            <a:endParaRPr lang="es-ES" sz="1800" dirty="0">
              <a:solidFill>
                <a:schemeClr val="bg1"/>
              </a:solidFill>
            </a:endParaRPr>
          </a:p>
          <a:p>
            <a:pPr>
              <a:buSzPts val="1800"/>
            </a:pPr>
            <a:r>
              <a:rPr lang="es-ES" b="1" dirty="0">
                <a:solidFill>
                  <a:schemeClr val="bg1"/>
                </a:solidFill>
              </a:rPr>
              <a:t>Importancia de describirlo:</a:t>
            </a:r>
            <a:endParaRPr lang="es-ES" sz="1800" b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Personalizar productos y servicios. </a:t>
            </a:r>
            <a:r>
              <a:rPr lang="es-ES" sz="1800" i="1" dirty="0">
                <a:solidFill>
                  <a:schemeClr val="bg1"/>
                </a:solidFill>
              </a:rPr>
              <a:t>¿</a:t>
            </a:r>
            <a:r>
              <a:rPr lang="es-ES" i="1" dirty="0">
                <a:solidFill>
                  <a:schemeClr val="bg1"/>
                </a:solidFill>
              </a:rPr>
              <a:t>Q</a:t>
            </a:r>
            <a:r>
              <a:rPr lang="es-ES" sz="1800" i="1" dirty="0">
                <a:solidFill>
                  <a:schemeClr val="bg1"/>
                </a:solidFill>
              </a:rPr>
              <a:t>ue le podría interesar, que despierta la chispa en él, inquietudes, </a:t>
            </a:r>
            <a:r>
              <a:rPr lang="es-ES" i="1" dirty="0">
                <a:solidFill>
                  <a:schemeClr val="bg1"/>
                </a:solidFill>
              </a:rPr>
              <a:t>puntos de dolor.</a:t>
            </a:r>
            <a:endParaRPr lang="es-ES" sz="1800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ES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Comunicación efectiva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i="1" dirty="0">
                <a:solidFill>
                  <a:schemeClr val="bg1"/>
                </a:solidFill>
              </a:rPr>
              <a:t>Lenguaje, canales de comunicación, tipo de mensajes, contenido.</a:t>
            </a:r>
            <a:endParaRPr lang="es-MX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Decisiones informadas: </a:t>
            </a:r>
            <a:r>
              <a:rPr lang="es-MX" i="1" dirty="0">
                <a:solidFill>
                  <a:schemeClr val="bg1"/>
                </a:solidFill>
              </a:rPr>
              <a:t>Planificación de recursos y  estrategias.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5FBD4D-271D-EAA8-41E8-095E752817F3}"/>
              </a:ext>
            </a:extLst>
          </p:cNvPr>
          <p:cNvSpPr txBox="1"/>
          <p:nvPr/>
        </p:nvSpPr>
        <p:spPr>
          <a:xfrm>
            <a:off x="8589538" y="5558917"/>
            <a:ext cx="2355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Jason </a:t>
            </a:r>
            <a:r>
              <a:rPr lang="es-MX" dirty="0" err="1">
                <a:solidFill>
                  <a:schemeClr val="bg1"/>
                </a:solidFill>
              </a:rPr>
              <a:t>Momoa</a:t>
            </a:r>
            <a:endParaRPr lang="es-PE" dirty="0"/>
          </a:p>
        </p:txBody>
      </p:sp>
      <p:pic>
        <p:nvPicPr>
          <p:cNvPr id="2" name="Picture 2" descr="Jason Momoa: Las fotografías del nuevo “Aquaman” que desatan suspiros">
            <a:extLst>
              <a:ext uri="{FF2B5EF4-FFF2-40B4-BE49-F238E27FC236}">
                <a16:creationId xmlns:a16="http://schemas.microsoft.com/office/drawing/2014/main" id="{C18AC128-DFDF-C51B-FB71-F32E16FF9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2" r="20521"/>
          <a:stretch/>
        </p:blipFill>
        <p:spPr bwMode="auto">
          <a:xfrm>
            <a:off x="7211089" y="1523060"/>
            <a:ext cx="4612591" cy="388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azón Gratis Dibujos Animados Imágene｜Illustoon ES">
            <a:extLst>
              <a:ext uri="{FF2B5EF4-FFF2-40B4-BE49-F238E27FC236}">
                <a16:creationId xmlns:a16="http://schemas.microsoft.com/office/drawing/2014/main" id="{8B088BB4-B4C1-AEA8-17B3-F95C9699E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13278" r="4846" b="11717"/>
          <a:stretch/>
        </p:blipFill>
        <p:spPr bwMode="auto">
          <a:xfrm rot="20095101">
            <a:off x="6852873" y="1085264"/>
            <a:ext cx="1061076" cy="87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2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95149" y="910593"/>
            <a:ext cx="1096302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 </a:t>
            </a:r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835E989-C416-7B16-21CE-7DB27D68C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" t="17505" r="19878" b="22286"/>
          <a:stretch/>
        </p:blipFill>
        <p:spPr bwMode="auto">
          <a:xfrm>
            <a:off x="2656573" y="2678260"/>
            <a:ext cx="7760057" cy="3355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42F3AA-47AA-0305-D1DB-F9572C277E88}"/>
              </a:ext>
            </a:extLst>
          </p:cNvPr>
          <p:cNvSpPr txBox="1"/>
          <p:nvPr/>
        </p:nvSpPr>
        <p:spPr>
          <a:xfrm>
            <a:off x="2959226" y="2135022"/>
            <a:ext cx="82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Preguntas que nos hacemos para conocer a nuestro </a:t>
            </a:r>
            <a:r>
              <a:rPr lang="es-ES" b="1" dirty="0" err="1">
                <a:solidFill>
                  <a:schemeClr val="bg1"/>
                </a:solidFill>
              </a:rPr>
              <a:t>buyer</a:t>
            </a:r>
            <a:r>
              <a:rPr lang="es-ES" b="1" dirty="0">
                <a:solidFill>
                  <a:schemeClr val="bg1"/>
                </a:solidFill>
              </a:rPr>
              <a:t> persona: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2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3DFE-B8D2-BDAA-8820-E9DC4563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8BB5-53D0-17A4-0E5E-9545087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Hazlo con IA: Ejemplo </a:t>
            </a:r>
            <a:r>
              <a:rPr lang="es-PE" dirty="0" err="1"/>
              <a:t>Bamboo</a:t>
            </a:r>
            <a:r>
              <a:rPr lang="es-PE" dirty="0"/>
              <a:t> Balance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67A1D7-17AA-938B-9815-F1781AA23F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Quiero dirigir los esfuerzos de marketing de </a:t>
            </a:r>
            <a:r>
              <a:rPr lang="es-PE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productos higiene personal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hacia [nombre del público]. Crea un perfil detallado del </a:t>
            </a:r>
            <a:r>
              <a:rPr lang="es-PE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buyer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persona para este segmento. Incluye un nombre, datos sociodemográficos, personalidad, intereses, necesidades, objetivos, motivaciones, enemigos, puntos de dolor, preferencias de producto y servicio, comportamientos de compra, y las fuentes de información digitales más relevantes. Presenta toda la información en una tabla estructurada y clara.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403793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293598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 entre público objetivo y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</a:t>
            </a:r>
          </a:p>
        </p:txBody>
      </p:sp>
      <p:pic>
        <p:nvPicPr>
          <p:cNvPr id="3" name="Picture 4" descr="Buyer Persona”, clave en la Estrategia de Marketing Digital">
            <a:extLst>
              <a:ext uri="{FF2B5EF4-FFF2-40B4-BE49-F238E27FC236}">
                <a16:creationId xmlns:a16="http://schemas.microsoft.com/office/drawing/2014/main" id="{C7F291F9-770E-ECFD-BCCA-B56AAE586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1" t="11079" r="15161" b="12029"/>
          <a:stretch/>
        </p:blipFill>
        <p:spPr bwMode="auto">
          <a:xfrm>
            <a:off x="3261812" y="1635815"/>
            <a:ext cx="6942282" cy="43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8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597D-5A98-2080-A370-A9A49CAD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1FD0E7D-019E-8EBE-FD0B-888BE2E7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07A4136-35DC-5CC0-FD39-96F581DBB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3D08140-FB36-8F05-DCF8-F3C7B5FC5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5F7F67D-5197-E75E-1052-C08C80679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455CB034-F65F-1742-73E0-65F8E195A95F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293598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Ahora hazlo tú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24B1EE-66EC-1925-EE7A-055BF049E855}"/>
              </a:ext>
            </a:extLst>
          </p:cNvPr>
          <p:cNvSpPr txBox="1"/>
          <p:nvPr/>
        </p:nvSpPr>
        <p:spPr>
          <a:xfrm>
            <a:off x="1965039" y="3333484"/>
            <a:ext cx="663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https://markethax.com/g-buyer-persona/</a:t>
            </a:r>
            <a:r>
              <a:rPr lang="es-PE" dirty="0"/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48313E-88B5-A7BA-41EF-0CF183278361}"/>
              </a:ext>
            </a:extLst>
          </p:cNvPr>
          <p:cNvSpPr txBox="1"/>
          <p:nvPr/>
        </p:nvSpPr>
        <p:spPr>
          <a:xfrm>
            <a:off x="1544320" y="2466918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Segmentación para tu producto o servicio</a:t>
            </a:r>
          </a:p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Define a tu </a:t>
            </a:r>
            <a:r>
              <a:rPr lang="es-PE" dirty="0" err="1">
                <a:solidFill>
                  <a:schemeClr val="bg1"/>
                </a:solidFill>
              </a:rPr>
              <a:t>buyer</a:t>
            </a:r>
            <a:r>
              <a:rPr lang="es-PE" dirty="0">
                <a:solidFill>
                  <a:schemeClr val="bg1"/>
                </a:solidFill>
              </a:rPr>
              <a:t> persona</a:t>
            </a:r>
          </a:p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Ingresa los datos: </a:t>
            </a:r>
          </a:p>
        </p:txBody>
      </p:sp>
    </p:spTree>
    <p:extLst>
      <p:ext uri="{BB962C8B-B14F-4D97-AF65-F5344CB8AC3E}">
        <p14:creationId xmlns:p14="http://schemas.microsoft.com/office/powerpoint/2010/main" val="231362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Un primer plano de una planta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Investigación de mercados</a:t>
            </a:r>
          </a:p>
        </p:txBody>
      </p:sp>
    </p:spTree>
    <p:extLst>
      <p:ext uri="{BB962C8B-B14F-4D97-AF65-F5344CB8AC3E}">
        <p14:creationId xmlns:p14="http://schemas.microsoft.com/office/powerpoint/2010/main" val="402586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16410" y="133407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investigación de mercados?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03B840-20A4-C85D-F099-B675FA3D1176}"/>
              </a:ext>
            </a:extLst>
          </p:cNvPr>
          <p:cNvSpPr txBox="1"/>
          <p:nvPr/>
        </p:nvSpPr>
        <p:spPr>
          <a:xfrm>
            <a:off x="1965039" y="2988410"/>
            <a:ext cx="8574132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s-MX" sz="1800" dirty="0">
                <a:solidFill>
                  <a:schemeClr val="dk1"/>
                </a:solidFill>
                <a:latin typeface="Lato regular"/>
                <a:ea typeface="Calibri" panose="020F0502020204030204"/>
                <a:cs typeface="Calibri" panose="020F0502020204030204"/>
                <a:sym typeface="Calibri" panose="020F0502020204030204"/>
              </a:rPr>
              <a:t>Es el proceso mediante el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  <a:sym typeface="Calibri" panose="020F0502020204030204"/>
              </a:rPr>
              <a:t>cual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las empresas buscan hacer una </a:t>
            </a:r>
            <a:r>
              <a:rPr lang="es-MX" sz="1800" b="1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recolección de datos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de manera sistemática para poder </a:t>
            </a:r>
            <a:r>
              <a:rPr lang="es-MX" sz="1800" b="1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tomar mejores decisiones.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Su verdadero valor reside en </a:t>
            </a:r>
            <a:r>
              <a:rPr lang="es-MX" sz="1800" u="sng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la manera en que se usa todos los datos obtenidos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 para poder lograr un mejor conocimiento del consumidor.</a:t>
            </a:r>
            <a:endParaRPr lang="es-MX" sz="1800" dirty="0">
              <a:solidFill>
                <a:schemeClr val="dk1"/>
              </a:solidFill>
              <a:latin typeface="Lato regular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753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0" y="1016449"/>
            <a:ext cx="1142715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¿Cuál es la importancia de la Investigación de mercados?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F1D95-7052-B20E-D9C4-38851E1847D5}"/>
              </a:ext>
            </a:extLst>
          </p:cNvPr>
          <p:cNvSpPr txBox="1"/>
          <p:nvPr/>
        </p:nvSpPr>
        <p:spPr>
          <a:xfrm>
            <a:off x="1337094" y="2745522"/>
            <a:ext cx="6587706" cy="222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Ayudan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a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tomar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mejores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decisiones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Reflejan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tendencias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de las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necesidades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reales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usuarios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Puedes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identificar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cómo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se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encuentra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el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mercado al que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diriges.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ayuda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a resolver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problemas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relacionados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con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tu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producto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o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servicio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5EABD1-9E2B-7475-B0D6-27C1E522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2" t="3842" r="22974" b="7970"/>
          <a:stretch>
            <a:fillRect/>
          </a:stretch>
        </p:blipFill>
        <p:spPr>
          <a:xfrm>
            <a:off x="8291041" y="2715266"/>
            <a:ext cx="3147934" cy="26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Investigación Cualitativa y Cuantitativa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Métodos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40605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40327" y="910593"/>
            <a:ext cx="6455938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rPr>
              <a:t>Investigación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540327" y="2396836"/>
            <a:ext cx="11333018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Implica recopilar y analizar </a:t>
            </a:r>
            <a:r>
              <a:rPr lang="es-MX" sz="1800" b="1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datos no numéricos </a:t>
            </a: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para comprender </a:t>
            </a:r>
            <a:r>
              <a:rPr lang="es-MX" sz="1800" b="1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conceptos, opiniones, experiencias vividas, emociones o comportamientos</a:t>
            </a: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, con los significados que las personas les atribuyen. Por esta razón, los resultados se expresan en palabras.</a:t>
            </a:r>
            <a:endParaRPr lang="es-MX" sz="1800" b="0" i="0" dirty="0">
              <a:solidFill>
                <a:srgbClr val="000000"/>
              </a:solidFill>
              <a:effectLst/>
              <a:latin typeface="Lato regular" panose="020F0502020204030203"/>
            </a:endParaRPr>
          </a:p>
        </p:txBody>
      </p:sp>
      <p:pic>
        <p:nvPicPr>
          <p:cNvPr id="2" name="Picture 2" descr="Investigación cualitativa | QuestionPro">
            <a:extLst>
              <a:ext uri="{FF2B5EF4-FFF2-40B4-BE49-F238E27FC236}">
                <a16:creationId xmlns:a16="http://schemas.microsoft.com/office/drawing/2014/main" id="{DE57F059-966B-BECF-9F71-C7A87A90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9" y="3328032"/>
            <a:ext cx="857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9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3100578" y="857750"/>
            <a:ext cx="1238312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¿Conoces a tu consumidor?</a:t>
            </a:r>
          </a:p>
        </p:txBody>
      </p: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9E7820CF-40E8-A769-158C-D695877A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27923" y="2046236"/>
            <a:ext cx="4977386" cy="37077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4ABC5E-16BE-D1C1-E01F-6E97A6F38B2C}"/>
              </a:ext>
            </a:extLst>
          </p:cNvPr>
          <p:cNvSpPr txBox="1"/>
          <p:nvPr/>
        </p:nvSpPr>
        <p:spPr>
          <a:xfrm>
            <a:off x="1674421" y="2496588"/>
            <a:ext cx="44215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Sabes….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es lo que quiere?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necesita?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¿Cómo identificar su necesidad?</a:t>
            </a:r>
          </a:p>
        </p:txBody>
      </p:sp>
    </p:spTree>
    <p:extLst>
      <p:ext uri="{BB962C8B-B14F-4D97-AF65-F5344CB8AC3E}">
        <p14:creationId xmlns:p14="http://schemas.microsoft.com/office/powerpoint/2010/main" val="243795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81238" y="1240735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Investigación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1089412" y="3242327"/>
            <a:ext cx="4894445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requiere un plan de diseño estricto. El estudio se lleva a cabo de manera más natural.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investigadores obtienen datos más detallados. Reconocer datos importantes que podrían no aparecer cuando se encuestan con preguntas predefinidas.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una mayor libertad de expresión: Por ejemplo, este tipo de estudio es ideal para tratar temas delicados y preservar el anonimato.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6465019" y="3251902"/>
            <a:ext cx="5293221" cy="1824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puede generalizar a la población.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reto en la aplicación de métodos estadísticos.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calidad del resultado muchas veces depende de las habilidades del investigador.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difícil mantener rigor en el proceso.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60F54C26-0728-E923-2542-DED8A9248064}"/>
              </a:ext>
            </a:extLst>
          </p:cNvPr>
          <p:cNvSpPr txBox="1">
            <a:spLocks/>
          </p:cNvSpPr>
          <p:nvPr/>
        </p:nvSpPr>
        <p:spPr>
          <a:xfrm>
            <a:off x="2079867" y="2461524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</a:t>
            </a:r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C44CDE53-67B6-88FB-43DC-7F956B82344A}"/>
              </a:ext>
            </a:extLst>
          </p:cNvPr>
          <p:cNvSpPr txBox="1">
            <a:spLocks/>
          </p:cNvSpPr>
          <p:nvPr/>
        </p:nvSpPr>
        <p:spPr>
          <a:xfrm>
            <a:off x="7511635" y="2422891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39224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B1E56-D99A-7F61-814F-88C6FEC4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99457"/>
            <a:ext cx="10972800" cy="673268"/>
          </a:xfrm>
        </p:spPr>
        <p:txBody>
          <a:bodyPr lIns="91440" tIns="45720" rIns="91440" bIns="45720" anchor="t"/>
          <a:lstStyle/>
          <a:p>
            <a:pPr algn="l" rtl="0" fontAlgn="base">
              <a:spcAft>
                <a:spcPct val="0"/>
              </a:spcAft>
            </a:pPr>
            <a:r>
              <a:rPr lang="es-ES" sz="3600" kern="1200" dirty="0">
                <a:solidFill>
                  <a:schemeClr val="tx1"/>
                </a:solidFill>
                <a:latin typeface="Lato regular" panose="020F0502020204030203"/>
              </a:rPr>
              <a:t>Métodos Comunes en Investigación Cualitativa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4B2063DF-79FD-2829-C6FE-4A0C98D61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002491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01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444001"/>
            <a:ext cx="1145478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rPr>
              <a:t>¿Cómo analizar los datos de Investigación cualitativa?</a:t>
            </a:r>
          </a:p>
        </p:txBody>
      </p:sp>
      <p:pic>
        <p:nvPicPr>
          <p:cNvPr id="3074" name="Picture 2" descr="cómo analizar resultados de investigación cualitativa">
            <a:extLst>
              <a:ext uri="{FF2B5EF4-FFF2-40B4-BE49-F238E27FC236}">
                <a16:creationId xmlns:a16="http://schemas.microsoft.com/office/drawing/2014/main" id="{EFB2EEBF-D48C-E443-0844-8545ABF05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8"/>
          <a:stretch/>
        </p:blipFill>
        <p:spPr bwMode="auto">
          <a:xfrm>
            <a:off x="3814672" y="1147314"/>
            <a:ext cx="6667500" cy="534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6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5317C-616A-B4CD-9805-038F8550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83" y="474617"/>
            <a:ext cx="10779033" cy="559525"/>
          </a:xfrm>
        </p:spPr>
        <p:txBody>
          <a:bodyPr wrap="square" lIns="0" tIns="0" rIns="0" bIns="0" rtlCol="0" anchorCtr="0">
            <a:normAutofit fontScale="90000"/>
          </a:bodyPr>
          <a:lstStyle/>
          <a:p>
            <a:pPr rtl="0"/>
            <a:r>
              <a:rPr lang="es-ES" sz="3600" b="1" kern="1200" dirty="0">
                <a:solidFill>
                  <a:schemeClr val="tx1"/>
                </a:solidFill>
                <a:latin typeface="Lato regular" panose="020F0502020204030203"/>
              </a:rPr>
              <a:t>Ejemplo de Investigación Cualitativa en Marketing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1056640" y="2712720"/>
            <a:ext cx="8768080" cy="365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Producto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Yogur Griego "Delicia Andina"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Método: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Focus </a:t>
            </a:r>
            <a:r>
              <a:rPr lang="pt-B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</a:t>
            </a: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Comprender las reacciones y preferencias de los consumidores sobre el nuevo sabor de yogur griego "Delicia Andina" para ajustar el producto y diseñar estrategias de marketing efectivas.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Descripción del Estudio:</a:t>
            </a:r>
            <a:endParaRPr lang="es-PE" sz="20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Selección de Participantes: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 grupos de 8 participantes cada uno, compuestos por consumidores habituales de yogur de diferentes edades y antecedentes demográficos.</a:t>
            </a:r>
          </a:p>
          <a:p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498465-C173-77F2-9C19-7A0C7EF0CAED}"/>
              </a:ext>
            </a:extLst>
          </p:cNvPr>
          <p:cNvSpPr txBox="1"/>
          <p:nvPr/>
        </p:nvSpPr>
        <p:spPr>
          <a:xfrm>
            <a:off x="706483" y="1221007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Should I eat Greek Yogurt? 5/5 experts say yes! - Yogurt in Nutrition">
            <a:extLst>
              <a:ext uri="{FF2B5EF4-FFF2-40B4-BE49-F238E27FC236}">
                <a16:creationId xmlns:a16="http://schemas.microsoft.com/office/drawing/2014/main" id="{75FD193F-096F-D518-4D70-38FDA2CEF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t="1256" r="19417" b="9913"/>
          <a:stretch/>
        </p:blipFill>
        <p:spPr bwMode="auto">
          <a:xfrm>
            <a:off x="8796394" y="1104323"/>
            <a:ext cx="2849132" cy="19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2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8768080" cy="488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Guía de Discusión: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prepara una guía con preguntas abiertas y temas para guiar la discusión del grupo, explorando aspectos como el sabor, la textura, la presentación y la percepción del valor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¿Qué piensas del nuevo sabor "Delicia Andina" en comparación con otros sabores de yogur griego que has probado?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¿Cómo describirías la textura y el sabor de este yogur?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¿Qué opinas sobre el empaque del producto?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¿Crees que el precio es adecuado para el valor percibido del yogur?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¿Comprarías este yogur regularmente? ¿Por qué sí o por qué no?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- ¿Qué mejoras o cambios sugerirías para este producto?</a:t>
            </a:r>
          </a:p>
          <a:p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AF4C5F-46B5-7B22-9985-773D938EA562}"/>
              </a:ext>
            </a:extLst>
          </p:cNvPr>
          <p:cNvSpPr txBox="1"/>
          <p:nvPr/>
        </p:nvSpPr>
        <p:spPr>
          <a:xfrm>
            <a:off x="1889760" y="530127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Should I eat Greek Yogurt? 5/5 experts say yes! - Yogurt in Nutrition">
            <a:extLst>
              <a:ext uri="{FF2B5EF4-FFF2-40B4-BE49-F238E27FC236}">
                <a16:creationId xmlns:a16="http://schemas.microsoft.com/office/drawing/2014/main" id="{184511FF-E65D-8997-6275-85916D2A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t="1256" r="19417" b="9913"/>
          <a:stretch/>
        </p:blipFill>
        <p:spPr bwMode="auto">
          <a:xfrm>
            <a:off x="8745594" y="4195767"/>
            <a:ext cx="2849132" cy="19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 Love Greek Yogurt, But Never Waste Money Buying It">
            <a:extLst>
              <a:ext uri="{FF2B5EF4-FFF2-40B4-BE49-F238E27FC236}">
                <a16:creationId xmlns:a16="http://schemas.microsoft.com/office/drawing/2014/main" id="{8D15BD49-B713-C8E1-7C59-28341AE0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14" y="4107228"/>
            <a:ext cx="3330968" cy="22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4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8412480" cy="437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Resultados: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Sabor y Textura: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 mayoría de los participantes encuentran el sabor "Delicia Andina" atractivo y único, aunque algunos sugieren que podría ser ligeramente más dulce. La textura del yogur es bien recibida, descrita como cremosa y consistente.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Los participantes valoran el diseño del empaque, pero algunos sugieren que podría incluir más información sobre los beneficios nutricionales del yogur.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Hay consenso en que el precio es competitivo, pero algunos sugieren ofertas promocionales para atraer a nuevos consumidores.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Intención de Compra: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Muchos participantes expresan su intención de comprar el yogur regularmente, especialmente si se mantiene la calidad y se ofrecen promociones ocasionales.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E1C769-E0D8-675A-9300-CADF578F32CE}"/>
              </a:ext>
            </a:extLst>
          </p:cNvPr>
          <p:cNvSpPr txBox="1"/>
          <p:nvPr/>
        </p:nvSpPr>
        <p:spPr>
          <a:xfrm>
            <a:off x="2255520" y="570045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The Easiest Homemade Greek Yogurt in an Instant Pot - Reinvented Delaware">
            <a:extLst>
              <a:ext uri="{FF2B5EF4-FFF2-40B4-BE49-F238E27FC236}">
                <a16:creationId xmlns:a16="http://schemas.microsoft.com/office/drawing/2014/main" id="{1244FBEB-8B6A-BB02-B84B-DCDB6D19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2" y="2092605"/>
            <a:ext cx="2350347" cy="3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2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7574280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Acciones Basadas en Resultados: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000" b="1" kern="100" dirty="0">
              <a:solidFill>
                <a:schemeClr val="accent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Ajuste de Producto: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Considerar una ligera modificación en la dulzura del yogur para satisfacer a una mayor variedad de paladares.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Incluir más información nutricional y beneficios de salud en el empaque para atraer a consumidores conscientes de su salud.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Promociones: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Planificar promociones y descuentos para introducir el nuevo sabor en el mercado y atraer a nuevos clientes.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Marketing: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Utilizar las opiniones positivas y los testimonios de los </a:t>
            </a:r>
            <a:r>
              <a:rPr lang="es-P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focus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groups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campañas de marketing para destacar la aceptación y preferencia del nuevo sabor "Delicia Andina".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D877EC-880A-A6E3-B6BB-4AEE680C2A1B}"/>
              </a:ext>
            </a:extLst>
          </p:cNvPr>
          <p:cNvSpPr txBox="1"/>
          <p:nvPr/>
        </p:nvSpPr>
        <p:spPr>
          <a:xfrm>
            <a:off x="2255520" y="570045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The Best Greek Yogurt: A Blind Taste Test | Bon Appétit">
            <a:extLst>
              <a:ext uri="{FF2B5EF4-FFF2-40B4-BE49-F238E27FC236}">
                <a16:creationId xmlns:a16="http://schemas.microsoft.com/office/drawing/2014/main" id="{A5ED1F4C-5932-9D48-A598-6473749B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80" y="2529153"/>
            <a:ext cx="3058160" cy="30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9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ADDAC-BE82-7CD0-EFB8-FC7CE1CE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350944"/>
            <a:ext cx="10996930" cy="776816"/>
          </a:xfrm>
          <a:noFill/>
        </p:spPr>
        <p:txBody>
          <a:bodyPr wrap="square">
            <a:spAutoFit/>
          </a:bodyPr>
          <a:lstStyle/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Simulación de Focus 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Group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para Evaluar el Servicio de 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de Comida "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"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CA770C-9392-A6F2-3A66-EFB4D1C8632C}"/>
              </a:ext>
            </a:extLst>
          </p:cNvPr>
          <p:cNvSpPr txBox="1"/>
          <p:nvPr/>
        </p:nvSpPr>
        <p:spPr>
          <a:xfrm>
            <a:off x="1032510" y="1127760"/>
            <a:ext cx="10708640" cy="56690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Comprender las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percepciones y expectativas 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los consumidores sobre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comida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ajustar la oferta y diseñar estrategias de marketing efectivas.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Cada grupo: 1 Moderador, 2 observadores (tome notas), participantes.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  <a:endParaRPr lang="es-P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te atrajo a usar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comida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describirías la calidad y puntualidad del servicio de entrega?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opinas sobre la facilidad de uso de la aplicación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¿Consideras que los precios y tarifas de entrega son adecuados para el valor percibido?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mejoras o cambios sugerirías para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Recolección de Datos: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Los observadores toman notas detalladas sobre las respuestas y comentarios de los participantes.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Análisis de Datos: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Identificar patrones y temas recurrentes. Elaborar un breve informe que incluya: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Resumen de las percepciones de los participantes sobre el servicio.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Identificación de los puntos fuertes y áreas de mejora del servicio.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Recomendaciones estratégicas basadas en el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feedback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focus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Presentación de Resultados: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Cada grupo presentará sus hallazgos y recomendaciones al resto de la clase en una breve presentación (3-5 minutos).</a:t>
            </a:r>
          </a:p>
          <a:p>
            <a:endParaRPr lang="es-PE" dirty="0"/>
          </a:p>
        </p:txBody>
      </p:sp>
      <p:pic>
        <p:nvPicPr>
          <p:cNvPr id="7170" name="Picture 2" descr="Rappi | Lima">
            <a:extLst>
              <a:ext uri="{FF2B5EF4-FFF2-40B4-BE49-F238E27FC236}">
                <a16:creationId xmlns:a16="http://schemas.microsoft.com/office/drawing/2014/main" id="{38EB6FE9-48CE-3E39-CA8D-1658D735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371" y="2164601"/>
            <a:ext cx="1381240" cy="13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01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defTabSz="914400" eaLnBrk="1" latinLnBrk="0" hangingPunct="1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defRPr>
            </a:lvl1pPr>
          </a:lstStyle>
          <a:p>
            <a:r>
              <a:rPr lang="es-ES" altLang="es-PE" dirty="0"/>
              <a:t>Investigación cuantitativa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2024332" y="3368692"/>
            <a:ext cx="8143336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La investigación cuantitativa se usa para comprender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frecuencias, patrones, promedios y correlaciones,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 entender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relaciones de causa y efecto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, hacer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generalizaciones 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y probar o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confirmar teorías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, hipótesis o suposiciones mediante un análisis estadístico.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Los resultados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se expresan en números o gráficos.</a:t>
            </a:r>
            <a:endParaRPr lang="es-MX" b="1" dirty="0">
              <a:solidFill>
                <a:srgbClr val="202124"/>
              </a:solidFill>
              <a:latin typeface="Lato regular" panose="020F0502020204030203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A8B18AB4-DF3E-B8AB-F802-81737004C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" r="35506" b="-1"/>
          <a:stretch/>
        </p:blipFill>
        <p:spPr>
          <a:xfrm>
            <a:off x="9376766" y="-81750"/>
            <a:ext cx="2815234" cy="3155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4146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88105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 Investigación cuantitativa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09ACF0-3C3D-0C05-D8F3-189D9F1C16EA}"/>
              </a:ext>
            </a:extLst>
          </p:cNvPr>
          <p:cNvSpPr txBox="1"/>
          <p:nvPr/>
        </p:nvSpPr>
        <p:spPr>
          <a:xfrm>
            <a:off x="1149208" y="3036493"/>
            <a:ext cx="4577680" cy="1834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Ideales para descubrir quién, qué, cuándo y dónde.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El uso de este tipo de métodos permite la generalización.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Se puede reunir información de un número relativamente grande de participantes.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Proporciona información numérica o de calificación para nuestra investigación de mercados. </a:t>
            </a: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CBF865-652E-5BB4-4780-419ACA8D463F}"/>
              </a:ext>
            </a:extLst>
          </p:cNvPr>
          <p:cNvSpPr txBox="1"/>
          <p:nvPr/>
        </p:nvSpPr>
        <p:spPr>
          <a:xfrm>
            <a:off x="6465115" y="2960786"/>
            <a:ext cx="50766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Menor profundidad de la información.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Mayor costo total por proyecto. Cada etapa dentro del proceso toma tiempo, diseñar un cuestionario requiere de </a:t>
            </a:r>
            <a:r>
              <a:rPr lang="es-MX" sz="1400" dirty="0" err="1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pre-tests</a:t>
            </a: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, programación del dispositivo móvil, costos de traslados territoriales,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Las técnicas son menos flexibles.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Mayor necesidad de supervisión en la etapa de recolección de información.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5B6A1A9-5CEB-1BF8-06AD-FC5BA686AF23}"/>
              </a:ext>
            </a:extLst>
          </p:cNvPr>
          <p:cNvSpPr txBox="1">
            <a:spLocks/>
          </p:cNvSpPr>
          <p:nvPr/>
        </p:nvSpPr>
        <p:spPr>
          <a:xfrm>
            <a:off x="2079867" y="2451364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18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EBC2108E-47F0-B0FA-FA69-290F67F7BB16}"/>
              </a:ext>
            </a:extLst>
          </p:cNvPr>
          <p:cNvSpPr txBox="1">
            <a:spLocks/>
          </p:cNvSpPr>
          <p:nvPr/>
        </p:nvSpPr>
        <p:spPr>
          <a:xfrm>
            <a:off x="7511635" y="2412731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18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374583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81155" y="1121302"/>
            <a:ext cx="1119529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Para poder conocer a tu consumidor deberás identificar….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900FD41-AD5B-384E-8D69-58C927742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750731"/>
              </p:ext>
            </p:extLst>
          </p:nvPr>
        </p:nvGraphicFramePr>
        <p:xfrm>
          <a:off x="2448560" y="16137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22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E4F4D-2038-F152-98F1-F3952A21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38200"/>
            <a:ext cx="10972800" cy="934525"/>
          </a:xfrm>
        </p:spPr>
        <p:txBody>
          <a:bodyPr lIns="91440" tIns="45720" rIns="91440" bIns="45720" anchor="t"/>
          <a:lstStyle/>
          <a:p>
            <a:pPr algn="l" rtl="0" fontAlgn="base">
              <a:spcAft>
                <a:spcPct val="0"/>
              </a:spcAft>
            </a:pPr>
            <a:r>
              <a:rPr lang="es-ES" sz="3600" kern="1200" dirty="0">
                <a:solidFill>
                  <a:schemeClr val="tx1"/>
                </a:solidFill>
                <a:latin typeface="Lato regular" panose="020F0502020204030203"/>
              </a:rPr>
              <a:t>Métodos Comunes en Investigación Cuantitativa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9EB27EEB-312D-1018-D83B-7D4BA1C67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14646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80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6472-E7CF-AB03-2427-7FF93CA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518" y="506546"/>
            <a:ext cx="10782882" cy="756194"/>
          </a:xfrm>
        </p:spPr>
        <p:txBody>
          <a:bodyPr wrap="square" lIns="0" tIns="0" rIns="0" bIns="0" rtlCol="0" anchorCtr="0">
            <a:normAutofit fontScale="90000"/>
          </a:bodyPr>
          <a:lstStyle/>
          <a:p>
            <a:pPr rtl="0"/>
            <a:r>
              <a:rPr lang="es-ES" sz="3600" b="1" kern="1200" dirty="0">
                <a:solidFill>
                  <a:schemeClr val="tx1"/>
                </a:solidFill>
                <a:latin typeface="Lato regular" panose="020F0502020204030203"/>
              </a:rPr>
              <a:t>Ejemplo de Investigación Cuantitativa en Marketing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9995B9-DF63-5B12-41B7-8E82DFA92874}"/>
              </a:ext>
            </a:extLst>
          </p:cNvPr>
          <p:cNvSpPr txBox="1"/>
          <p:nvPr/>
        </p:nvSpPr>
        <p:spPr>
          <a:xfrm>
            <a:off x="2103120" y="1262740"/>
            <a:ext cx="798576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422400" y="3145127"/>
            <a:ext cx="6238240" cy="206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Medir la satisfacción del consumidor y las preferencias con respecto al yogurt griego "Delicias Andinas" para identificar áreas de mejora y diseñar estrategias de marketing efectivas.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Método: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Encuesta Cuantitativa</a:t>
            </a:r>
          </a:p>
        </p:txBody>
      </p:sp>
      <p:pic>
        <p:nvPicPr>
          <p:cNvPr id="6146" name="Picture 2" descr="Yogur griego">
            <a:extLst>
              <a:ext uri="{FF2B5EF4-FFF2-40B4-BE49-F238E27FC236}">
                <a16:creationId xmlns:a16="http://schemas.microsoft.com/office/drawing/2014/main" id="{493FBA6C-3DCE-064D-781D-CF4A89E8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87" y="3145127"/>
            <a:ext cx="3030213" cy="21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8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097280" y="1885988"/>
            <a:ext cx="9682480" cy="4039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Diseño de la Encuesta: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Preguntas cerradas y escalas de Likert (1-5) para obtener datos cuantitativos sobre varios aspectos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 qué frecuencia compra yogurt griego "Delicias Andinas"? (Opciones: Diariamente, Semanalmente, Mensualmente, Raramente, Nunca)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satisfecho está con el sabor del yogurt? (Escala de 1 a 5, donde 1 es Muy Insatisfecho y 5 es Muy Satisfecho)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calificaría la textura del yogurt? (Escala de 1 a 5)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adecuado considera el precio del producto? (Escala de 1 a 5)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probable es que recomiende "Delicias Andinas" a otros? (Escala de 1 a 5)</a:t>
            </a:r>
          </a:p>
          <a:p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</p:spTree>
    <p:extLst>
      <p:ext uri="{BB962C8B-B14F-4D97-AF65-F5344CB8AC3E}">
        <p14:creationId xmlns:p14="http://schemas.microsoft.com/office/powerpoint/2010/main" val="96258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097280" y="1885988"/>
            <a:ext cx="9682480" cy="483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Recolección de Datos: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encuesta se distribuye a una muestra representativa de 200 consumidores de yogurt griego en diferentes supermercados y tiendas de Perú.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asegura que la muestra sea diversa en términos de edad, género y frecuencia de compra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Análisis de Datos: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datos recolectados se ingresan en una hoja Excel.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Promedio (Media):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Calculamos la media de las respuestas en cada pregunta de escala de Likert para determinar el nivel general de satisfacción.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Porcentaje de Respuestas: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Calculamos los porcentajes de respuestas en las preguntas cerradas para identificar tendencias claras.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Visualización: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Creamos gráficos para visualizar los resultados de manera clara y comprensible.</a:t>
            </a:r>
          </a:p>
          <a:p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</p:spTree>
    <p:extLst>
      <p:ext uri="{BB962C8B-B14F-4D97-AF65-F5344CB8AC3E}">
        <p14:creationId xmlns:p14="http://schemas.microsoft.com/office/powerpoint/2010/main" val="353135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99A071-1F74-3452-DD03-2881644B0CFF}"/>
              </a:ext>
            </a:extLst>
          </p:cNvPr>
          <p:cNvSpPr txBox="1"/>
          <p:nvPr/>
        </p:nvSpPr>
        <p:spPr>
          <a:xfrm>
            <a:off x="1452880" y="1675050"/>
            <a:ext cx="10251440" cy="5050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Interpretación de Resultados: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Recomendaciones Estratégicas: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Mantener de Calidad: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Mantener el alto nivel de calidad en sabor y textura que los consumidores valoran.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Revisar Precios: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Considerar promociones o descuentos para mejorar la percepción del precio.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Campañas de Recomendación: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Fomentar las recomendaciones mediante programas de referidos o promociones especiales.</a:t>
            </a:r>
          </a:p>
          <a:p>
            <a:endParaRPr lang="es-PE" dirty="0"/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4A859F36-E44D-31BE-783A-6724DF5588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584354"/>
              </p:ext>
            </p:extLst>
          </p:nvPr>
        </p:nvGraphicFramePr>
        <p:xfrm>
          <a:off x="3114039" y="2329180"/>
          <a:ext cx="6675121" cy="140335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1822483">
                  <a:extLst>
                    <a:ext uri="{9D8B030D-6E8A-4147-A177-3AD203B41FA5}">
                      <a16:colId xmlns:a16="http://schemas.microsoft.com/office/drawing/2014/main" val="2480802563"/>
                    </a:ext>
                  </a:extLst>
                </a:gridCol>
                <a:gridCol w="1229628">
                  <a:extLst>
                    <a:ext uri="{9D8B030D-6E8A-4147-A177-3AD203B41FA5}">
                      <a16:colId xmlns:a16="http://schemas.microsoft.com/office/drawing/2014/main" val="1052056482"/>
                    </a:ext>
                  </a:extLst>
                </a:gridCol>
                <a:gridCol w="3623010">
                  <a:extLst>
                    <a:ext uri="{9D8B030D-6E8A-4147-A177-3AD203B41FA5}">
                      <a16:colId xmlns:a16="http://schemas.microsoft.com/office/drawing/2014/main" val="4142970263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Variables</a:t>
                      </a:r>
                      <a:endParaRPr lang="es-PE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 Promedio </a:t>
                      </a:r>
                      <a:endParaRPr lang="es-PE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Conclusión</a:t>
                      </a:r>
                      <a:endParaRPr lang="es-PE" sz="1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56932073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u="none" strike="noStrike">
                          <a:effectLst/>
                        </a:rPr>
                        <a:t>Sabor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               4.30 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Alta satisfacción general.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23719921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u="none" strike="noStrike">
                          <a:effectLst/>
                        </a:rPr>
                        <a:t>Textura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               4.00 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Satisfechos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42048625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u="none" strike="noStrike">
                          <a:effectLst/>
                        </a:rPr>
                        <a:t>Precio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               3.50 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Precio algo elevado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6620400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800" u="none" strike="noStrike">
                          <a:effectLst/>
                        </a:rPr>
                        <a:t>Recomendación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>
                          <a:effectLst/>
                        </a:rPr>
                        <a:t>               4.10 </a:t>
                      </a:r>
                      <a:endParaRPr lang="es-PE" sz="18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800" u="none" strike="noStrike" dirty="0">
                          <a:effectLst/>
                        </a:rPr>
                        <a:t>Alta probabilidad de recomendación</a:t>
                      </a:r>
                      <a:endParaRPr lang="es-PE" sz="18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818634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14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86207-55FE-6311-0B3C-285C482C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90" y="401392"/>
            <a:ext cx="11362690" cy="381643"/>
          </a:xfr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Nivel se satisfacción </a:t>
            </a:r>
            <a:r>
              <a:rPr lang="es-PE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7C0791-FFFC-4794-4724-759A80902F3B}"/>
              </a:ext>
            </a:extLst>
          </p:cNvPr>
          <p:cNvSpPr txBox="1"/>
          <p:nvPr/>
        </p:nvSpPr>
        <p:spPr>
          <a:xfrm>
            <a:off x="1107440" y="1047195"/>
            <a:ext cx="10749280" cy="484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Medir la satisfacción de los usuarios con 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analizar los datos para identificar áreas de mejora y diseñar estrategias de marketing efectivas.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encuestador, participantes.</a:t>
            </a:r>
            <a:endParaRPr lang="es-PE" b="1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Diseño de la Encuesta: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encuesta debe incluir preguntas cerradas y escalas de Likert (1-5) para obtener datos cuantitativos.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 qué frecuencia utiliza 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(Opciones: Diariamente, Semanalmente, Mensualmente, Raramente, Nunca)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satisfecho está con la puntualidad de las entregas? (Escala de 1 a 5, donde 1 es Muy Insatisfecho y 5 es Muy Satisfecho)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calificaría la calidad de la comida entregada? (Escala de 1 a 5)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fácil de usar encuentra la aplicación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(Escala de 1 a 5)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¿Recomendaría 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otras personas? (Opciones: Sí, No)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Recolección de Datos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2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97C0791-FFFC-4794-4724-759A80902F3B}"/>
              </a:ext>
            </a:extLst>
          </p:cNvPr>
          <p:cNvSpPr txBox="1"/>
          <p:nvPr/>
        </p:nvSpPr>
        <p:spPr>
          <a:xfrm>
            <a:off x="1107440" y="1595835"/>
            <a:ext cx="10749280" cy="4151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Análisis de Datos: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Cada grupo debe ingresar los datos recolectados en una hoja de cálculo.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Calcular: Promedio en cada pregunta de escala de Likert.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Porcentaje de respuestas positivas/negativas en las preguntas cerradas.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Gráficos para visualizar los resultados.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Interpretación de Resultados: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Elaborar un breve informe que incluya: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Resumen de los hallazgos principales.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Identificación de las áreas de satisfacción y áreas de mejora.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Recomendaciones estratégicas para mejorar el servicio y aumentar la satisfacción del usuario.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Presentación de Resultados: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Cada grupo presentará sus hallazgos y recomendaciones al resto de la clase en una breve presentación (3-5 minutos).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3BB391E-CCA4-D521-EFA9-5E737456D8C3}"/>
              </a:ext>
            </a:extLst>
          </p:cNvPr>
          <p:cNvSpPr txBox="1">
            <a:spLocks/>
          </p:cNvSpPr>
          <p:nvPr/>
        </p:nvSpPr>
        <p:spPr>
          <a:xfrm>
            <a:off x="636270" y="729001"/>
            <a:ext cx="11362690" cy="38164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eaLnBrk="1" hangingPunct="1">
              <a:defRPr lang="es-ES" sz="4400" b="1" i="0">
                <a:solidFill>
                  <a:schemeClr val="bg1"/>
                </a:solidFill>
                <a:latin typeface="+mj-lt"/>
                <a:ea typeface="+mj-ea"/>
                <a:cs typeface="Arial MT"/>
              </a:defRPr>
            </a:lvl1pPr>
          </a:lstStyle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Nivel se satisfacción </a:t>
            </a:r>
            <a:r>
              <a:rPr lang="es-PE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0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339450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 entre Investigación cuantitativa y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540327" y="2396836"/>
            <a:ext cx="113330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2" descr="Investigación cualitativa y cuantitativa: ¿Cómo realizarla?">
            <a:extLst>
              <a:ext uri="{FF2B5EF4-FFF2-40B4-BE49-F238E27FC236}">
                <a16:creationId xmlns:a16="http://schemas.microsoft.com/office/drawing/2014/main" id="{425D57ED-99A7-AF5A-0F8E-6F963770E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18129" r="4366" b="14575"/>
          <a:stretch/>
        </p:blipFill>
        <p:spPr bwMode="auto">
          <a:xfrm>
            <a:off x="1773383" y="2396836"/>
            <a:ext cx="9199418" cy="3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7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06832" y="817750"/>
            <a:ext cx="5871196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son los Puntos de dolor (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Pain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Points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)?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99A839-8425-92E8-C7A6-182A209C8C91}"/>
              </a:ext>
            </a:extLst>
          </p:cNvPr>
          <p:cNvSpPr txBox="1"/>
          <p:nvPr/>
        </p:nvSpPr>
        <p:spPr>
          <a:xfrm>
            <a:off x="6341880" y="962249"/>
            <a:ext cx="570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Son los problemas constantes que tiene el consumidor al momento de adquirir un producto o servicio. </a:t>
            </a:r>
          </a:p>
          <a:p>
            <a:r>
              <a:rPr lang="es-PE" dirty="0">
                <a:solidFill>
                  <a:schemeClr val="bg1"/>
                </a:solidFill>
              </a:rPr>
              <a:t>En resumen, son </a:t>
            </a:r>
            <a:r>
              <a:rPr lang="es-PE" b="1" dirty="0">
                <a:solidFill>
                  <a:schemeClr val="bg1"/>
                </a:solidFill>
              </a:rPr>
              <a:t>necesidades insatisfechas que el cliente espera se resuelva</a:t>
            </a:r>
            <a:r>
              <a:rPr lang="es-PE" dirty="0">
                <a:solidFill>
                  <a:schemeClr val="bg1"/>
                </a:solidFill>
              </a:rPr>
              <a:t>.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8ABB90-1DBD-E32D-F6C2-BB44B0B8C1FF}"/>
              </a:ext>
            </a:extLst>
          </p:cNvPr>
          <p:cNvSpPr txBox="1"/>
          <p:nvPr/>
        </p:nvSpPr>
        <p:spPr>
          <a:xfrm>
            <a:off x="667240" y="2852607"/>
            <a:ext cx="478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Algunos tipos de puntos de dolor: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E16413-2473-8F4E-A9EC-E3300888CC25}"/>
              </a:ext>
            </a:extLst>
          </p:cNvPr>
          <p:cNvSpPr txBox="1"/>
          <p:nvPr/>
        </p:nvSpPr>
        <p:spPr>
          <a:xfrm>
            <a:off x="372013" y="3493369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tx1"/>
                </a:solidFill>
              </a:rPr>
              <a:t>FINANCIEROS</a:t>
            </a: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31368C-67F6-4AC2-7DF5-C8DEBAF59269}"/>
              </a:ext>
            </a:extLst>
          </p:cNvPr>
          <p:cNvSpPr txBox="1"/>
          <p:nvPr/>
        </p:nvSpPr>
        <p:spPr>
          <a:xfrm>
            <a:off x="372013" y="4574813"/>
            <a:ext cx="2687321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Los clientes pueden sentir que están pagando demasiado por un producto/servicio, o que no ofrece el valor que esperaban.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D0F9B9-4413-57F1-2C03-CB6290E6A4A4}"/>
              </a:ext>
            </a:extLst>
          </p:cNvPr>
          <p:cNvSpPr txBox="1"/>
          <p:nvPr/>
        </p:nvSpPr>
        <p:spPr>
          <a:xfrm>
            <a:off x="3390707" y="4598720"/>
            <a:ext cx="2687321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Producto/servicio es difícil de usar, que no llega a tiempo, desconexión multicanal.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B0B31CA-DA63-936A-9B0B-C371B66BDA44}"/>
              </a:ext>
            </a:extLst>
          </p:cNvPr>
          <p:cNvSpPr txBox="1"/>
          <p:nvPr/>
        </p:nvSpPr>
        <p:spPr>
          <a:xfrm>
            <a:off x="3393439" y="3502682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OPERATIVOS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2291D6-4741-6A4A-0663-E63B47DD366C}"/>
              </a:ext>
            </a:extLst>
          </p:cNvPr>
          <p:cNvSpPr txBox="1"/>
          <p:nvPr/>
        </p:nvSpPr>
        <p:spPr>
          <a:xfrm>
            <a:off x="6388772" y="3523851"/>
            <a:ext cx="2702561" cy="10772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SOPORTE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7AC6CD-2D56-66BD-197A-83169353463C}"/>
              </a:ext>
            </a:extLst>
          </p:cNvPr>
          <p:cNvSpPr txBox="1"/>
          <p:nvPr/>
        </p:nvSpPr>
        <p:spPr>
          <a:xfrm>
            <a:off x="6388772" y="4635036"/>
            <a:ext cx="2702561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No tienen la ayuda que necesitan, procesos confusos, falta de orientación.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605AA6-2ABD-E9BA-B094-B88CA319C660}"/>
              </a:ext>
            </a:extLst>
          </p:cNvPr>
          <p:cNvSpPr txBox="1"/>
          <p:nvPr/>
        </p:nvSpPr>
        <p:spPr>
          <a:xfrm>
            <a:off x="9341591" y="3531555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SEGURIDAD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27DDD5-5ED0-C3E5-6E47-4757294A5BAE}"/>
              </a:ext>
            </a:extLst>
          </p:cNvPr>
          <p:cNvSpPr txBox="1"/>
          <p:nvPr/>
        </p:nvSpPr>
        <p:spPr>
          <a:xfrm>
            <a:off x="9358898" y="4620348"/>
            <a:ext cx="262759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Clientes preocupados por la seguridad de sus datos o información personal.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026" name="Picture 2" descr="Cheap or expensive: Más de 4,689 ilustraciones y dibujos de stock con  licencia libres de regalías | Shutterstock">
            <a:extLst>
              <a:ext uri="{FF2B5EF4-FFF2-40B4-BE49-F238E27FC236}">
                <a16:creationId xmlns:a16="http://schemas.microsoft.com/office/drawing/2014/main" id="{E6E1B89B-DC86-D6F1-F91F-5AD0FE5EC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23516" r="17887" b="22926"/>
          <a:stretch/>
        </p:blipFill>
        <p:spPr bwMode="auto">
          <a:xfrm>
            <a:off x="1342866" y="3835900"/>
            <a:ext cx="680423" cy="5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agement of logistics linear icon concept Vector Image">
            <a:extLst>
              <a:ext uri="{FF2B5EF4-FFF2-40B4-BE49-F238E27FC236}">
                <a16:creationId xmlns:a16="http://schemas.microsoft.com/office/drawing/2014/main" id="{BC82F5C2-0622-F6AD-163C-C8F0B761A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22736" r="25798" b="30808"/>
          <a:stretch/>
        </p:blipFill>
        <p:spPr bwMode="auto">
          <a:xfrm>
            <a:off x="4439321" y="3835900"/>
            <a:ext cx="634062" cy="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er Service Icon Images – Browse 564,503 Stock Photos, Vectors, and  Video | Adobe Stock">
            <a:extLst>
              <a:ext uri="{FF2B5EF4-FFF2-40B4-BE49-F238E27FC236}">
                <a16:creationId xmlns:a16="http://schemas.microsoft.com/office/drawing/2014/main" id="{BEA0422C-F9F7-0F0F-4376-7D5136B29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6931" r="14724" b="16931"/>
          <a:stretch/>
        </p:blipFill>
        <p:spPr bwMode="auto">
          <a:xfrm>
            <a:off x="7421016" y="3835900"/>
            <a:ext cx="684044" cy="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89325943-6E1F-AD4F-967F-6F14C3405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10386" r="16363" b="10456"/>
          <a:stretch/>
        </p:blipFill>
        <p:spPr bwMode="auto">
          <a:xfrm>
            <a:off x="10434193" y="3859815"/>
            <a:ext cx="517356" cy="6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67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Target o Público objetivo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84687-970B-DD9B-172F-620DE60B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7" y="431924"/>
            <a:ext cx="2360200" cy="14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F7A29B4-6EFF-6858-1101-9C536D35D0C0}"/>
              </a:ext>
            </a:extLst>
          </p:cNvPr>
          <p:cNvSpPr txBox="1"/>
          <p:nvPr/>
        </p:nvSpPr>
        <p:spPr>
          <a:xfrm>
            <a:off x="793280" y="2301478"/>
            <a:ext cx="982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s-MX" dirty="0">
                <a:solidFill>
                  <a:schemeClr val="bg1"/>
                </a:solidFill>
              </a:rPr>
              <a:t>La segmentación es una herramienta que nos ayuda a definir nuestro público objetivo. 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AD8FC4-38BF-786B-31CD-C6C04AF83A75}"/>
              </a:ext>
            </a:extLst>
          </p:cNvPr>
          <p:cNvSpPr txBox="1"/>
          <p:nvPr/>
        </p:nvSpPr>
        <p:spPr>
          <a:xfrm>
            <a:off x="1799924" y="2908497"/>
            <a:ext cx="9421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/>
                </a:solidFill>
              </a:rPr>
              <a:t>Segmentación geográfica: </a:t>
            </a:r>
            <a:r>
              <a:rPr lang="es-PE" dirty="0">
                <a:solidFill>
                  <a:schemeClr val="bg1"/>
                </a:solidFill>
              </a:rPr>
              <a:t>Divide al mercado en diferentes unidades geográficas, como naciones, regiones, estados, municipios, ciudades o incluso vecindarios. </a:t>
            </a:r>
            <a:r>
              <a:rPr lang="es-PE" i="1" dirty="0">
                <a:solidFill>
                  <a:schemeClr val="bg1"/>
                </a:solidFill>
              </a:rPr>
              <a:t>Una empresa puede decidir operar en una o varias zonas geográficas, u operar en todas las áreas, pero prestar atención a las diferencias geográficas de necesidades y deseos.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2FB96E-694E-27BC-BCD2-612AAC84FE9B}"/>
              </a:ext>
            </a:extLst>
          </p:cNvPr>
          <p:cNvSpPr txBox="1"/>
          <p:nvPr/>
        </p:nvSpPr>
        <p:spPr>
          <a:xfrm>
            <a:off x="1819040" y="4357360"/>
            <a:ext cx="9402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Segmentación demográfica: </a:t>
            </a:r>
            <a:r>
              <a:rPr lang="es-MX" dirty="0">
                <a:solidFill>
                  <a:schemeClr val="bg1"/>
                </a:solidFill>
              </a:rPr>
              <a:t>Divide el mercado en segmentos con base en variables como la edad, etapa del ciclo de vida, género, ingresos, ocupación, educación, religión, origen étnico y generación.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MX" i="1" dirty="0">
                <a:solidFill>
                  <a:schemeClr val="bg1"/>
                </a:solidFill>
              </a:rPr>
              <a:t>Las necesidades y los deseos del consumidor cambian con la edad. </a:t>
            </a:r>
          </a:p>
        </p:txBody>
      </p:sp>
    </p:spTree>
    <p:extLst>
      <p:ext uri="{BB962C8B-B14F-4D97-AF65-F5344CB8AC3E}">
        <p14:creationId xmlns:p14="http://schemas.microsoft.com/office/powerpoint/2010/main" val="136761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Target o Público objetivo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84687-970B-DD9B-172F-620DE60B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7" y="431924"/>
            <a:ext cx="2360200" cy="14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A53B3A8-3614-1D19-E658-4695862E45D7}"/>
              </a:ext>
            </a:extLst>
          </p:cNvPr>
          <p:cNvSpPr txBox="1"/>
          <p:nvPr/>
        </p:nvSpPr>
        <p:spPr>
          <a:xfrm>
            <a:off x="1859161" y="2832043"/>
            <a:ext cx="97989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/>
                </a:solidFill>
              </a:rPr>
              <a:t>Segmentación psicográfica: </a:t>
            </a:r>
            <a:r>
              <a:rPr lang="es-PE" dirty="0">
                <a:solidFill>
                  <a:schemeClr val="bg1"/>
                </a:solidFill>
              </a:rPr>
              <a:t>Divide a los compradores en diferentes segmentos con base en características como la personalidad, el estilo de vida o la clase social. </a:t>
            </a:r>
            <a:r>
              <a:rPr lang="es-PE" i="1" dirty="0">
                <a:solidFill>
                  <a:schemeClr val="bg1"/>
                </a:solidFill>
              </a:rPr>
              <a:t>Las personas del mismo grupo demográfico pueden tener características psicográficas muy distintas.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Segmentación conductual: </a:t>
            </a:r>
            <a:r>
              <a:rPr lang="es-MX" dirty="0">
                <a:solidFill>
                  <a:schemeClr val="bg1"/>
                </a:solidFill>
              </a:rPr>
              <a:t>Divide a los compradores basados en sus </a:t>
            </a:r>
            <a:r>
              <a:rPr lang="es-MX" u="sng" dirty="0">
                <a:solidFill>
                  <a:schemeClr val="bg1"/>
                </a:solidFill>
              </a:rPr>
              <a:t>conocimientos, actitudes, usos o respuestas a un producto</a:t>
            </a:r>
            <a:r>
              <a:rPr lang="es-MX" dirty="0">
                <a:solidFill>
                  <a:schemeClr val="bg1"/>
                </a:solidFill>
              </a:rPr>
              <a:t>. En ocasiones los compradores se pueden agrupar según utilizan el producto comprado. </a:t>
            </a:r>
            <a:r>
              <a:rPr lang="es-MX" i="1" dirty="0">
                <a:solidFill>
                  <a:schemeClr val="bg1"/>
                </a:solidFill>
              </a:rPr>
              <a:t>Por ejemplo, la mayoría consumidores bebe jugo de naranja en la mañana o come pan en el desayuno o el lonche.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8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F5F20-B5F9-FBBB-0D30-11663B9CD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Fuentes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4321A5-DB48-D5DA-3B68-7DB2872F835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s-PE" dirty="0"/>
              <a:t>INEI</a:t>
            </a:r>
          </a:p>
          <a:p>
            <a:r>
              <a:rPr lang="es-PE" dirty="0"/>
              <a:t>Estudios de mercado</a:t>
            </a:r>
          </a:p>
          <a:p>
            <a:r>
              <a:rPr lang="es-PE" dirty="0"/>
              <a:t>CPI</a:t>
            </a:r>
          </a:p>
          <a:p>
            <a:r>
              <a:rPr lang="es-PE" dirty="0"/>
              <a:t>META</a:t>
            </a:r>
          </a:p>
        </p:txBody>
      </p:sp>
    </p:spTree>
    <p:extLst>
      <p:ext uri="{BB962C8B-B14F-4D97-AF65-F5344CB8AC3E}">
        <p14:creationId xmlns:p14="http://schemas.microsoft.com/office/powerpoint/2010/main" val="401802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520DF-4205-B0C2-FBFD-E6D287B4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2D4DB-B11E-F65A-F8B3-2DDA1E3F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Hazlo con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DE9F8-1D49-2509-4D5E-BBCF3FD07E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experto en investigación de mercados, tu tarea es identificar y describir perfiles de clientes con alto potencial para [tipo de negocio]. Proporciona datos sociodemográficos, comportamientos de compra, necesidades, y motivaciones. Organiza la información en una tabla clara y detallada.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468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6671-16AF-66F1-CD09-9364BFEE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618FF-2E74-A9F1-F9EE-24F8F83F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Ejemplo: </a:t>
            </a:r>
            <a:r>
              <a:rPr lang="es-PE" dirty="0" err="1"/>
              <a:t>Bamboo</a:t>
            </a:r>
            <a:r>
              <a:rPr lang="es-PE" dirty="0"/>
              <a:t> Balance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FFECB-C9A7-6CC9-F36E-4C03FD48F1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experto en investigación de mercados, tu tarea es identificar y describir perfiles de clientes con alto potencial para </a:t>
            </a:r>
            <a:r>
              <a:rPr lang="es-PE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productos sostenibles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Proporciona datos sociodemográficos, comportamientos de compra, necesidades, y motivaciones. Organiza la información en una tabla clara y detallada. Mi empresa es 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https://bamboobalance.pe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025516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 Presentation Template">
  <a:themeElements>
    <a:clrScheme name="Tech Color">
      <a:dk1>
        <a:srgbClr val="232323"/>
      </a:dk1>
      <a:lt1>
        <a:srgbClr val="F6F7FB"/>
      </a:lt1>
      <a:dk2>
        <a:srgbClr val="00053E"/>
      </a:dk2>
      <a:lt2>
        <a:srgbClr val="FFFFFF"/>
      </a:lt2>
      <a:accent1>
        <a:srgbClr val="4640E1"/>
      </a:accent1>
      <a:accent2>
        <a:srgbClr val="6E21D1"/>
      </a:accent2>
      <a:accent3>
        <a:srgbClr val="E55F91"/>
      </a:accent3>
      <a:accent4>
        <a:srgbClr val="16DBC8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1. Sesión 1- 2 Creación de val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52F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OFICIAL TEMPLATE CENTRUM</Template>
  <TotalTime>1430</TotalTime>
  <Words>2796</Words>
  <Application>Microsoft Office PowerPoint</Application>
  <PresentationFormat>Panorámica</PresentationFormat>
  <Paragraphs>265</Paragraphs>
  <Slides>37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37</vt:i4>
      </vt:variant>
    </vt:vector>
  </HeadingPairs>
  <TitlesOfParts>
    <vt:vector size="52" baseType="lpstr">
      <vt:lpstr>Aptos</vt:lpstr>
      <vt:lpstr>Aptos Narrow</vt:lpstr>
      <vt:lpstr>Arial</vt:lpstr>
      <vt:lpstr>Arial MT</vt:lpstr>
      <vt:lpstr>Calibre</vt:lpstr>
      <vt:lpstr>Calibre Light</vt:lpstr>
      <vt:lpstr>Calibri</vt:lpstr>
      <vt:lpstr>Fira Sans</vt:lpstr>
      <vt:lpstr>Formular Medium</vt:lpstr>
      <vt:lpstr>Lato regular</vt:lpstr>
      <vt:lpstr>Montserrat Bold</vt:lpstr>
      <vt:lpstr>Diseño personalizado</vt:lpstr>
      <vt:lpstr>Pro Presentation Template</vt:lpstr>
      <vt:lpstr>1. Sesión 1- 2 Creación de valor</vt:lpstr>
      <vt:lpstr>1_Diseño personalizado</vt:lpstr>
      <vt:lpstr>Identificación del Mercado Meta y Estrategia de segmentación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Fuentes</vt:lpstr>
      <vt:lpstr>Hazlo con IA</vt:lpstr>
      <vt:lpstr>Ejemplo: Bamboo Balance</vt:lpstr>
      <vt:lpstr>Presentación de PowerPoint</vt:lpstr>
      <vt:lpstr>Presentación de PowerPoint</vt:lpstr>
      <vt:lpstr>Hazlo con IA: Ejemplo Bamboo Balance</vt:lpstr>
      <vt:lpstr>Presentación de PowerPoint</vt:lpstr>
      <vt:lpstr>Presentación de PowerPoint</vt:lpstr>
      <vt:lpstr>Investigación de mercados</vt:lpstr>
      <vt:lpstr>Presentación de PowerPoint</vt:lpstr>
      <vt:lpstr>Presentación de PowerPoint</vt:lpstr>
      <vt:lpstr>Investigación Cualitativa y Cuantitativa</vt:lpstr>
      <vt:lpstr>Presentación de PowerPoint</vt:lpstr>
      <vt:lpstr>Presentación de PowerPoint</vt:lpstr>
      <vt:lpstr>Métodos Comunes en Investigación Cualitativa</vt:lpstr>
      <vt:lpstr>Presentación de PowerPoint</vt:lpstr>
      <vt:lpstr>Ejemplo de Investigación Cualitativa en Marketing</vt:lpstr>
      <vt:lpstr>Presentación de PowerPoint</vt:lpstr>
      <vt:lpstr>Presentación de PowerPoint</vt:lpstr>
      <vt:lpstr>Presentación de PowerPoint</vt:lpstr>
      <vt:lpstr>Ejercicio Práctico: Simulación de Focus Group para Evaluar el Servicio de Delivery de Comida "Rappi"</vt:lpstr>
      <vt:lpstr>Presentación de PowerPoint</vt:lpstr>
      <vt:lpstr>Presentación de PowerPoint</vt:lpstr>
      <vt:lpstr>Métodos Comunes en Investigación Cuantitativa</vt:lpstr>
      <vt:lpstr>Ejemplo de Investigación Cuantitativa en Marketing</vt:lpstr>
      <vt:lpstr>Presentación de PowerPoint</vt:lpstr>
      <vt:lpstr>Presentación de PowerPoint</vt:lpstr>
      <vt:lpstr>Presentación de PowerPoint</vt:lpstr>
      <vt:lpstr>Ejercicio Práctico: Nivel se satisfacción Rappi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35</cp:revision>
  <dcterms:created xsi:type="dcterms:W3CDTF">2024-05-16T21:32:57Z</dcterms:created>
  <dcterms:modified xsi:type="dcterms:W3CDTF">2025-04-28T02:46:56Z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